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08D867-A624-4665-B7BC-796352A09B08}">
  <a:tblStyle styleId="{FD08D867-A624-4665-B7BC-796352A09B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c39f37e9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2c39f37e9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2c39f37e9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2c39f37e9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2c39f37e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2c39f37e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solidFill>
                  <a:srgbClr val="374151"/>
                </a:solidFill>
                <a:highlight>
                  <a:srgbClr val="F7F7F8"/>
                </a:highlight>
                <a:latin typeface="Roboto"/>
                <a:ea typeface="Roboto"/>
                <a:cs typeface="Roboto"/>
                <a:sym typeface="Roboto"/>
              </a:rPr>
              <a:t>non è possibile garantire l'accuratezza dei dati in quanto non sono noti i dettagli della modalità di raccolta</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c39f37e9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c39f37e9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c39f37e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c39f37e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c39f37e9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c39f37e9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c39f37e9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c39f37e9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c39f37e9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c39f37e9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c39f37e9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c39f37e9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2c39f37e9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2c39f37e9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929050" y="3819650"/>
            <a:ext cx="2015601" cy="1026325"/>
          </a:xfrm>
          <a:prstGeom prst="rect">
            <a:avLst/>
          </a:prstGeom>
          <a:noFill/>
          <a:ln>
            <a:noFill/>
          </a:ln>
        </p:spPr>
      </p:pic>
      <p:sp>
        <p:nvSpPr>
          <p:cNvPr id="55" name="Google Shape;55;p13"/>
          <p:cNvSpPr txBox="1"/>
          <p:nvPr/>
        </p:nvSpPr>
        <p:spPr>
          <a:xfrm>
            <a:off x="2127450" y="1767450"/>
            <a:ext cx="4889100" cy="846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it" sz="4300">
                <a:solidFill>
                  <a:srgbClr val="1155CC"/>
                </a:solidFill>
                <a:latin typeface="Verdana"/>
                <a:ea typeface="Verdana"/>
                <a:cs typeface="Verdana"/>
                <a:sym typeface="Verdana"/>
              </a:rPr>
              <a:t>Progetto finale</a:t>
            </a:r>
            <a:endParaRPr b="1" sz="4300">
              <a:solidFill>
                <a:srgbClr val="1155CC"/>
              </a:solidFill>
              <a:latin typeface="Verdana"/>
              <a:ea typeface="Verdana"/>
              <a:cs typeface="Verdana"/>
              <a:sym typeface="Verdana"/>
            </a:endParaRPr>
          </a:p>
        </p:txBody>
      </p:sp>
      <p:sp>
        <p:nvSpPr>
          <p:cNvPr id="56" name="Google Shape;56;p13"/>
          <p:cNvSpPr txBox="1"/>
          <p:nvPr/>
        </p:nvSpPr>
        <p:spPr>
          <a:xfrm>
            <a:off x="154850" y="3932063"/>
            <a:ext cx="3152400" cy="10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it" sz="2700">
                <a:solidFill>
                  <a:srgbClr val="1155CC"/>
                </a:solidFill>
                <a:latin typeface="Verdana"/>
                <a:ea typeface="Verdana"/>
                <a:cs typeface="Verdana"/>
                <a:sym typeface="Verdana"/>
              </a:rPr>
              <a:t>Sofia Campo</a:t>
            </a:r>
            <a:endParaRPr b="1" sz="2700">
              <a:solidFill>
                <a:srgbClr val="1155CC"/>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b="1" lang="it" sz="1700">
                <a:solidFill>
                  <a:srgbClr val="1155CC"/>
                </a:solidFill>
                <a:latin typeface="Verdana"/>
                <a:ea typeface="Verdana"/>
                <a:cs typeface="Verdana"/>
                <a:sym typeface="Verdana"/>
              </a:rPr>
              <a:t>Aprile 2023</a:t>
            </a:r>
            <a:endParaRPr b="1" sz="1700">
              <a:solidFill>
                <a:srgbClr val="1155CC"/>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nvSpPr>
        <p:spPr>
          <a:xfrm>
            <a:off x="3633750" y="61500"/>
            <a:ext cx="187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1155CC"/>
                </a:solidFill>
                <a:latin typeface="Verdana"/>
                <a:ea typeface="Verdana"/>
                <a:cs typeface="Verdana"/>
                <a:sym typeface="Verdana"/>
              </a:rPr>
              <a:t>Conclusioni</a:t>
            </a:r>
            <a:endParaRPr b="1" sz="2000">
              <a:solidFill>
                <a:srgbClr val="1155CC"/>
              </a:solidFill>
              <a:latin typeface="Verdana"/>
              <a:ea typeface="Verdana"/>
              <a:cs typeface="Verdana"/>
              <a:sym typeface="Verdana"/>
            </a:endParaRPr>
          </a:p>
        </p:txBody>
      </p:sp>
      <p:sp>
        <p:nvSpPr>
          <p:cNvPr id="132" name="Google Shape;132;p22"/>
          <p:cNvSpPr txBox="1"/>
          <p:nvPr/>
        </p:nvSpPr>
        <p:spPr>
          <a:xfrm>
            <a:off x="512550" y="554100"/>
            <a:ext cx="8118900" cy="29184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rgbClr val="9900FF"/>
              </a:buClr>
              <a:buSzPts val="1200"/>
              <a:buFont typeface="Verdana"/>
              <a:buChar char="●"/>
            </a:pPr>
            <a:r>
              <a:rPr lang="it" sz="1200">
                <a:solidFill>
                  <a:srgbClr val="1155CC"/>
                </a:solidFill>
                <a:latin typeface="Verdana"/>
                <a:ea typeface="Verdana"/>
                <a:cs typeface="Verdana"/>
                <a:sym typeface="Verdana"/>
              </a:rPr>
              <a:t>Il dataset è stato analizzato e pre-processato, analizzando la distribuzione delle features, della variabile target, trattati missing values e outliers</a:t>
            </a:r>
            <a:endParaRPr sz="1200">
              <a:solidFill>
                <a:srgbClr val="1155CC"/>
              </a:solidFill>
              <a:latin typeface="Verdana"/>
              <a:ea typeface="Verdana"/>
              <a:cs typeface="Verdana"/>
              <a:sym typeface="Verdana"/>
            </a:endParaRPr>
          </a:p>
          <a:p>
            <a:pPr indent="-304800" lvl="0" marL="457200" rtl="0" algn="just">
              <a:lnSpc>
                <a:spcPct val="115000"/>
              </a:lnSpc>
              <a:spcBef>
                <a:spcPts val="0"/>
              </a:spcBef>
              <a:spcAft>
                <a:spcPts val="0"/>
              </a:spcAft>
              <a:buClr>
                <a:srgbClr val="9900FF"/>
              </a:buClr>
              <a:buSzPts val="1200"/>
              <a:buFont typeface="Verdana"/>
              <a:buChar char="●"/>
            </a:pPr>
            <a:r>
              <a:rPr lang="it" sz="1200">
                <a:solidFill>
                  <a:srgbClr val="1155CC"/>
                </a:solidFill>
                <a:latin typeface="Verdana"/>
                <a:ea typeface="Verdana"/>
                <a:cs typeface="Verdana"/>
                <a:sym typeface="Verdana"/>
              </a:rPr>
              <a:t>Il modello addestrato è il Random Forest, con un’accuratezza del 73%, precisione e recall rispettivamente del 98% e del 27%</a:t>
            </a:r>
            <a:endParaRPr sz="1200">
              <a:solidFill>
                <a:srgbClr val="1155CC"/>
              </a:solidFill>
              <a:latin typeface="Verdana"/>
              <a:ea typeface="Verdana"/>
              <a:cs typeface="Verdana"/>
              <a:sym typeface="Verdana"/>
            </a:endParaRPr>
          </a:p>
          <a:p>
            <a:pPr indent="-304800" lvl="0" marL="457200" rtl="0" algn="just">
              <a:lnSpc>
                <a:spcPct val="115000"/>
              </a:lnSpc>
              <a:spcBef>
                <a:spcPts val="0"/>
              </a:spcBef>
              <a:spcAft>
                <a:spcPts val="0"/>
              </a:spcAft>
              <a:buClr>
                <a:srgbClr val="9900FF"/>
              </a:buClr>
              <a:buSzPts val="1200"/>
              <a:buFont typeface="Verdana"/>
              <a:buChar char="●"/>
            </a:pPr>
            <a:r>
              <a:rPr lang="it" sz="1200">
                <a:solidFill>
                  <a:srgbClr val="1155CC"/>
                </a:solidFill>
                <a:latin typeface="Verdana"/>
                <a:ea typeface="Verdana"/>
                <a:cs typeface="Verdana"/>
                <a:sym typeface="Verdana"/>
              </a:rPr>
              <a:t>il </a:t>
            </a:r>
            <a:r>
              <a:rPr lang="it" sz="1200">
                <a:solidFill>
                  <a:srgbClr val="1155CC"/>
                </a:solidFill>
                <a:latin typeface="Verdana"/>
                <a:ea typeface="Verdana"/>
                <a:cs typeface="Verdana"/>
                <a:sym typeface="Verdana"/>
              </a:rPr>
              <a:t>modello ha una buona stabilità, con una deviazione standard relativamente bassa per tutte le metriche</a:t>
            </a:r>
            <a:endParaRPr sz="1200">
              <a:solidFill>
                <a:srgbClr val="1155CC"/>
              </a:solidFill>
              <a:latin typeface="Verdana"/>
              <a:ea typeface="Verdana"/>
              <a:cs typeface="Verdana"/>
              <a:sym typeface="Verdana"/>
            </a:endParaRPr>
          </a:p>
          <a:p>
            <a:pPr indent="-304800" lvl="0" marL="457200" rtl="0" algn="just">
              <a:lnSpc>
                <a:spcPct val="115000"/>
              </a:lnSpc>
              <a:spcBef>
                <a:spcPts val="0"/>
              </a:spcBef>
              <a:spcAft>
                <a:spcPts val="0"/>
              </a:spcAft>
              <a:buClr>
                <a:srgbClr val="9900FF"/>
              </a:buClr>
              <a:buSzPts val="1200"/>
              <a:buFont typeface="Verdana"/>
              <a:buChar char="●"/>
            </a:pPr>
            <a:r>
              <a:rPr lang="it" sz="1200">
                <a:solidFill>
                  <a:srgbClr val="1155CC"/>
                </a:solidFill>
                <a:latin typeface="Verdana"/>
                <a:ea typeface="Verdana"/>
                <a:cs typeface="Verdana"/>
                <a:sym typeface="Verdana"/>
              </a:rPr>
              <a:t>Grid Search e la selezione dei migliori parametri per il modello ha mostrato come la scelta di parametri ottimali influenzi le prestazioni del modello</a:t>
            </a:r>
            <a:endParaRPr sz="1200">
              <a:solidFill>
                <a:srgbClr val="1155CC"/>
              </a:solidFill>
              <a:latin typeface="Verdana"/>
              <a:ea typeface="Verdana"/>
              <a:cs typeface="Verdana"/>
              <a:sym typeface="Verdana"/>
            </a:endParaRPr>
          </a:p>
          <a:p>
            <a:pPr indent="-304800" lvl="0" marL="457200" rtl="0" algn="just">
              <a:lnSpc>
                <a:spcPct val="115000"/>
              </a:lnSpc>
              <a:spcBef>
                <a:spcPts val="0"/>
              </a:spcBef>
              <a:spcAft>
                <a:spcPts val="0"/>
              </a:spcAft>
              <a:buClr>
                <a:srgbClr val="9900FF"/>
              </a:buClr>
              <a:buSzPts val="1200"/>
              <a:buFont typeface="Verdana"/>
              <a:buChar char="●"/>
            </a:pPr>
            <a:r>
              <a:rPr lang="it" sz="1200">
                <a:solidFill>
                  <a:srgbClr val="1155CC"/>
                </a:solidFill>
                <a:latin typeface="Verdana"/>
                <a:ea typeface="Verdana"/>
                <a:cs typeface="Verdana"/>
                <a:sym typeface="Verdana"/>
              </a:rPr>
              <a:t>Dalle analisi della confusion matrix, e delle altre metriche, si evince che il modello non è ancora utilizzabile</a:t>
            </a:r>
            <a:endParaRPr sz="1200">
              <a:solidFill>
                <a:srgbClr val="1155CC"/>
              </a:solidFill>
              <a:latin typeface="Verdana"/>
              <a:ea typeface="Verdana"/>
              <a:cs typeface="Verdana"/>
              <a:sym typeface="Verdana"/>
            </a:endParaRPr>
          </a:p>
          <a:p>
            <a:pPr indent="-304800" lvl="0" marL="457200" rtl="0" algn="just">
              <a:lnSpc>
                <a:spcPct val="115000"/>
              </a:lnSpc>
              <a:spcBef>
                <a:spcPts val="0"/>
              </a:spcBef>
              <a:spcAft>
                <a:spcPts val="0"/>
              </a:spcAft>
              <a:buClr>
                <a:srgbClr val="9900FF"/>
              </a:buClr>
              <a:buSzPts val="1200"/>
              <a:buFont typeface="Verdana"/>
              <a:buChar char="●"/>
            </a:pPr>
            <a:r>
              <a:rPr lang="it" sz="1200">
                <a:solidFill>
                  <a:srgbClr val="1155CC"/>
                </a:solidFill>
                <a:latin typeface="Verdana"/>
                <a:ea typeface="Verdana"/>
                <a:cs typeface="Verdana"/>
                <a:sym typeface="Verdana"/>
              </a:rPr>
              <a:t>Buona capacità di identificare l'acqua potabile, difficoltà a rilevare correttamente l'acqua non potabile. Possibile rischio per la salute pubblica, i falsi posotivi </a:t>
            </a:r>
            <a:r>
              <a:rPr lang="it" sz="1200">
                <a:solidFill>
                  <a:srgbClr val="1155CC"/>
                </a:solidFill>
                <a:latin typeface="Verdana"/>
                <a:ea typeface="Verdana"/>
                <a:cs typeface="Verdana"/>
                <a:sym typeface="Verdana"/>
              </a:rPr>
              <a:t>potrebbero portare a sprechi di risorse per la gestione dell'acqua</a:t>
            </a:r>
            <a:endParaRPr sz="1200">
              <a:solidFill>
                <a:srgbClr val="1155CC"/>
              </a:solidFill>
              <a:latin typeface="Verdana"/>
              <a:ea typeface="Verdana"/>
              <a:cs typeface="Verdana"/>
              <a:sym typeface="Verdana"/>
            </a:endParaRPr>
          </a:p>
        </p:txBody>
      </p:sp>
      <p:sp>
        <p:nvSpPr>
          <p:cNvPr id="133" name="Google Shape;133;p22"/>
          <p:cNvSpPr txBox="1"/>
          <p:nvPr/>
        </p:nvSpPr>
        <p:spPr>
          <a:xfrm>
            <a:off x="663300" y="3762825"/>
            <a:ext cx="7817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rgbClr val="9900FF"/>
                </a:solidFill>
                <a:latin typeface="Verdana"/>
                <a:ea typeface="Verdana"/>
                <a:cs typeface="Verdana"/>
                <a:sym typeface="Verdana"/>
              </a:rPr>
              <a:t>I </a:t>
            </a:r>
            <a:r>
              <a:rPr lang="it" sz="1300">
                <a:solidFill>
                  <a:srgbClr val="9900FF"/>
                </a:solidFill>
                <a:latin typeface="Verdana"/>
                <a:ea typeface="Verdana"/>
                <a:cs typeface="Verdana"/>
                <a:sym typeface="Verdana"/>
              </a:rPr>
              <a:t>risultati suggeriscono che il modello non è ancora sufficientemente performante per una applicazione in un contesto produttivo, è dunque necessario lavorare ulteriormente sulla scelta delle feature e/o sull'ottimizzazione degli iperparametri per migliorarne le prestazioni</a:t>
            </a:r>
            <a:endParaRPr sz="1300">
              <a:solidFill>
                <a:srgbClr val="9900FF"/>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nvSpPr>
        <p:spPr>
          <a:xfrm>
            <a:off x="3369900" y="186325"/>
            <a:ext cx="240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1155CC"/>
                </a:solidFill>
                <a:latin typeface="Verdana"/>
                <a:ea typeface="Verdana"/>
                <a:cs typeface="Verdana"/>
                <a:sym typeface="Verdana"/>
              </a:rPr>
              <a:t>Sviluppi futuri</a:t>
            </a:r>
            <a:endParaRPr b="1" sz="2000">
              <a:solidFill>
                <a:srgbClr val="1155CC"/>
              </a:solidFill>
              <a:latin typeface="Verdana"/>
              <a:ea typeface="Verdana"/>
              <a:cs typeface="Verdana"/>
              <a:sym typeface="Verdana"/>
            </a:endParaRPr>
          </a:p>
        </p:txBody>
      </p:sp>
      <p:sp>
        <p:nvSpPr>
          <p:cNvPr id="139" name="Google Shape;139;p23"/>
          <p:cNvSpPr txBox="1"/>
          <p:nvPr/>
        </p:nvSpPr>
        <p:spPr>
          <a:xfrm>
            <a:off x="493200" y="779425"/>
            <a:ext cx="8157600" cy="372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t" sz="1300">
                <a:solidFill>
                  <a:srgbClr val="1155CC"/>
                </a:solidFill>
                <a:latin typeface="Verdana"/>
                <a:ea typeface="Verdana"/>
                <a:cs typeface="Verdana"/>
                <a:sym typeface="Verdana"/>
              </a:rPr>
              <a:t>L'utilizzo di modelli predittivi per la valutazione della qualità dell'acqua potabile potrebbe portare a un miglioramento della sicurezza e della salute pubblica, prevenendo il rischio di contaminazione dell'acqua potabile e riducendo i costi associati alla gestione dei casi di malattie legate all'acqua</a:t>
            </a:r>
            <a:endParaRPr sz="1300">
              <a:solidFill>
                <a:srgbClr val="1155CC"/>
              </a:solidFill>
              <a:latin typeface="Verdana"/>
              <a:ea typeface="Verdana"/>
              <a:cs typeface="Verdana"/>
              <a:sym typeface="Verdana"/>
            </a:endParaRPr>
          </a:p>
          <a:p>
            <a:pPr indent="0" lvl="0" marL="0" rtl="0" algn="just">
              <a:spcBef>
                <a:spcPts val="0"/>
              </a:spcBef>
              <a:spcAft>
                <a:spcPts val="0"/>
              </a:spcAft>
              <a:buNone/>
            </a:pPr>
            <a:r>
              <a:t/>
            </a:r>
            <a:endParaRPr sz="1300">
              <a:solidFill>
                <a:srgbClr val="1155CC"/>
              </a:solidFill>
              <a:latin typeface="Verdana"/>
              <a:ea typeface="Verdana"/>
              <a:cs typeface="Verdana"/>
              <a:sym typeface="Verdana"/>
            </a:endParaRPr>
          </a:p>
          <a:p>
            <a:pPr indent="0" lvl="0" marL="0" rtl="0" algn="just">
              <a:lnSpc>
                <a:spcPct val="150000"/>
              </a:lnSpc>
              <a:spcBef>
                <a:spcPts val="0"/>
              </a:spcBef>
              <a:spcAft>
                <a:spcPts val="0"/>
              </a:spcAft>
              <a:buNone/>
            </a:pPr>
            <a:r>
              <a:rPr lang="it" sz="1300">
                <a:solidFill>
                  <a:srgbClr val="1155CC"/>
                </a:solidFill>
                <a:latin typeface="Verdana"/>
                <a:ea typeface="Verdana"/>
                <a:cs typeface="Verdana"/>
                <a:sym typeface="Verdana"/>
              </a:rPr>
              <a:t>Le possibili applicazioni potrebbero essere:</a:t>
            </a:r>
            <a:endParaRPr sz="1300">
              <a:solidFill>
                <a:srgbClr val="1155CC"/>
              </a:solidFill>
              <a:latin typeface="Verdana"/>
              <a:ea typeface="Verdana"/>
              <a:cs typeface="Verdana"/>
              <a:sym typeface="Verdana"/>
            </a:endParaRPr>
          </a:p>
          <a:p>
            <a:pPr indent="-311150" lvl="0" marL="457200" rtl="0" algn="just">
              <a:lnSpc>
                <a:spcPct val="115000"/>
              </a:lnSpc>
              <a:spcBef>
                <a:spcPts val="0"/>
              </a:spcBef>
              <a:spcAft>
                <a:spcPts val="0"/>
              </a:spcAft>
              <a:buClr>
                <a:srgbClr val="9900FF"/>
              </a:buClr>
              <a:buSzPts val="1300"/>
              <a:buFont typeface="Verdana"/>
              <a:buChar char="●"/>
            </a:pPr>
            <a:r>
              <a:rPr lang="it" sz="1300">
                <a:solidFill>
                  <a:srgbClr val="1155CC"/>
                </a:solidFill>
                <a:latin typeface="Verdana"/>
                <a:ea typeface="Verdana"/>
                <a:cs typeface="Verdana"/>
                <a:sym typeface="Verdana"/>
              </a:rPr>
              <a:t>Nella distribuzione di acqua potabile, per verificare la qualità dell'acqua potabile nelle diverse aree geografiche. In questo modo, sarebbe possibile identificare le aree che richiedono interventi di miglioramento della qualità dell'acqua</a:t>
            </a:r>
            <a:endParaRPr sz="1300">
              <a:solidFill>
                <a:srgbClr val="1155CC"/>
              </a:solidFill>
              <a:latin typeface="Verdana"/>
              <a:ea typeface="Verdana"/>
              <a:cs typeface="Verdana"/>
              <a:sym typeface="Verdana"/>
            </a:endParaRPr>
          </a:p>
          <a:p>
            <a:pPr indent="-311150" lvl="0" marL="457200" rtl="0" algn="just">
              <a:lnSpc>
                <a:spcPct val="115000"/>
              </a:lnSpc>
              <a:spcBef>
                <a:spcPts val="0"/>
              </a:spcBef>
              <a:spcAft>
                <a:spcPts val="0"/>
              </a:spcAft>
              <a:buClr>
                <a:srgbClr val="9900FF"/>
              </a:buClr>
              <a:buSzPts val="1300"/>
              <a:buFont typeface="Verdana"/>
              <a:buChar char="●"/>
            </a:pPr>
            <a:r>
              <a:rPr lang="it" sz="1300">
                <a:solidFill>
                  <a:srgbClr val="1155CC"/>
                </a:solidFill>
                <a:latin typeface="Verdana"/>
                <a:ea typeface="Verdana"/>
                <a:cs typeface="Verdana"/>
                <a:sym typeface="Verdana"/>
              </a:rPr>
              <a:t>Nell'ambito della sanità, per prevenire la diffusione di malattie legate all'acqua potabile contaminata. Ad esempio, potrebbe essere integrato in un sistema di monitoraggio della qualità dell'acqua potabile che invia avvisi alle autorità competenti in caso di segnalazione di livelli di contaminazione superiori alla soglia di allarme</a:t>
            </a:r>
            <a:endParaRPr sz="1300">
              <a:solidFill>
                <a:srgbClr val="1155CC"/>
              </a:solidFill>
              <a:latin typeface="Verdana"/>
              <a:ea typeface="Verdana"/>
              <a:cs typeface="Verdana"/>
              <a:sym typeface="Verdana"/>
            </a:endParaRPr>
          </a:p>
          <a:p>
            <a:pPr indent="0" lvl="0" marL="457200" rtl="0" algn="just">
              <a:spcBef>
                <a:spcPts val="0"/>
              </a:spcBef>
              <a:spcAft>
                <a:spcPts val="0"/>
              </a:spcAft>
              <a:buNone/>
            </a:pPr>
            <a:r>
              <a:t/>
            </a:r>
            <a:endParaRPr sz="1300">
              <a:solidFill>
                <a:srgbClr val="1155CC"/>
              </a:solidFill>
              <a:latin typeface="Verdana"/>
              <a:ea typeface="Verdana"/>
              <a:cs typeface="Verdana"/>
              <a:sym typeface="Verdana"/>
            </a:endParaRPr>
          </a:p>
          <a:p>
            <a:pPr indent="0" lvl="0" marL="0" rtl="0" algn="just">
              <a:spcBef>
                <a:spcPts val="0"/>
              </a:spcBef>
              <a:spcAft>
                <a:spcPts val="0"/>
              </a:spcAft>
              <a:buNone/>
            </a:pPr>
            <a:r>
              <a:rPr lang="it">
                <a:solidFill>
                  <a:srgbClr val="1155CC"/>
                </a:solidFill>
                <a:latin typeface="Verdana"/>
                <a:ea typeface="Verdana"/>
                <a:cs typeface="Verdana"/>
                <a:sym typeface="Verdana"/>
              </a:rPr>
              <a:t>Un fattore da non sottovalutare nel conteggio costi-benefici, è quello della valutazione dei rischi come la possibilità di errori nella classificazione dell'acqua potabile</a:t>
            </a:r>
            <a:endParaRPr>
              <a:solidFill>
                <a:srgbClr val="1155CC"/>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676350" y="90950"/>
            <a:ext cx="779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000">
                <a:solidFill>
                  <a:srgbClr val="1155CC"/>
                </a:solidFill>
                <a:latin typeface="Verdana"/>
                <a:ea typeface="Verdana"/>
                <a:cs typeface="Verdana"/>
                <a:sym typeface="Verdana"/>
              </a:rPr>
              <a:t>Presentazione del problema e obiettivi</a:t>
            </a:r>
            <a:endParaRPr sz="3000">
              <a:solidFill>
                <a:srgbClr val="1155CC"/>
              </a:solidFill>
              <a:latin typeface="Verdana"/>
              <a:ea typeface="Verdana"/>
              <a:cs typeface="Verdana"/>
              <a:sym typeface="Verdana"/>
            </a:endParaRPr>
          </a:p>
        </p:txBody>
      </p:sp>
      <p:sp>
        <p:nvSpPr>
          <p:cNvPr id="62" name="Google Shape;62;p14"/>
          <p:cNvSpPr txBox="1"/>
          <p:nvPr/>
        </p:nvSpPr>
        <p:spPr>
          <a:xfrm>
            <a:off x="188050" y="755850"/>
            <a:ext cx="5617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rgbClr val="1155CC"/>
                </a:solidFill>
                <a:latin typeface="Verdana"/>
                <a:ea typeface="Verdana"/>
                <a:cs typeface="Verdana"/>
                <a:sym typeface="Verdana"/>
              </a:rPr>
              <a:t>Dataset</a:t>
            </a:r>
            <a:r>
              <a:rPr lang="it" sz="2100">
                <a:solidFill>
                  <a:srgbClr val="1155CC"/>
                </a:solidFill>
                <a:latin typeface="Verdana"/>
                <a:ea typeface="Verdana"/>
                <a:cs typeface="Verdana"/>
                <a:sym typeface="Verdana"/>
              </a:rPr>
              <a:t>: Water potability</a:t>
            </a:r>
            <a:endParaRPr sz="2100">
              <a:solidFill>
                <a:srgbClr val="1155CC"/>
              </a:solidFill>
              <a:latin typeface="Verdana"/>
              <a:ea typeface="Verdana"/>
              <a:cs typeface="Verdana"/>
              <a:sym typeface="Verdana"/>
            </a:endParaRPr>
          </a:p>
        </p:txBody>
      </p:sp>
      <p:sp>
        <p:nvSpPr>
          <p:cNvPr id="63" name="Google Shape;63;p14"/>
          <p:cNvSpPr txBox="1"/>
          <p:nvPr/>
        </p:nvSpPr>
        <p:spPr>
          <a:xfrm>
            <a:off x="136950" y="1212200"/>
            <a:ext cx="8870100" cy="3686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it" sz="1300">
                <a:solidFill>
                  <a:srgbClr val="1155CC"/>
                </a:solidFill>
                <a:latin typeface="Verdana"/>
                <a:ea typeface="Verdana"/>
                <a:cs typeface="Verdana"/>
                <a:sym typeface="Verdana"/>
              </a:rPr>
              <a:t>Disporre di un sistema che accerti la potabilità dell’acqua è </a:t>
            </a:r>
            <a:r>
              <a:rPr b="1" lang="it" sz="1300">
                <a:solidFill>
                  <a:srgbClr val="1155CC"/>
                </a:solidFill>
                <a:latin typeface="Verdana"/>
                <a:ea typeface="Verdana"/>
                <a:cs typeface="Verdana"/>
                <a:sym typeface="Verdana"/>
              </a:rPr>
              <a:t>essenziale per la salute pubblica</a:t>
            </a:r>
            <a:r>
              <a:rPr lang="it" sz="1300">
                <a:solidFill>
                  <a:srgbClr val="1155CC"/>
                </a:solidFill>
                <a:latin typeface="Verdana"/>
                <a:ea typeface="Verdana"/>
                <a:cs typeface="Verdana"/>
                <a:sym typeface="Verdana"/>
              </a:rPr>
              <a:t>. </a:t>
            </a:r>
            <a:endParaRPr sz="1300">
              <a:solidFill>
                <a:srgbClr val="1155CC"/>
              </a:solidFill>
              <a:latin typeface="Verdana"/>
              <a:ea typeface="Verdana"/>
              <a:cs typeface="Verdana"/>
              <a:sym typeface="Verdana"/>
            </a:endParaRPr>
          </a:p>
          <a:p>
            <a:pPr indent="0" lvl="0" marL="0" rtl="0" algn="just">
              <a:lnSpc>
                <a:spcPct val="150000"/>
              </a:lnSpc>
              <a:spcBef>
                <a:spcPts val="0"/>
              </a:spcBef>
              <a:spcAft>
                <a:spcPts val="0"/>
              </a:spcAft>
              <a:buNone/>
            </a:pPr>
            <a:r>
              <a:rPr lang="it" sz="1300">
                <a:solidFill>
                  <a:srgbClr val="1155CC"/>
                </a:solidFill>
                <a:latin typeface="Verdana"/>
                <a:ea typeface="Verdana"/>
                <a:cs typeface="Verdana"/>
                <a:sym typeface="Verdana"/>
              </a:rPr>
              <a:t>Una migliore gestione dei sistemi di sanificazione e di analisi di potabilità potrebbe migliorare di gran lunga le condizioni sanitarie di molti paesi, principalmente di quelli in via di sviluppo</a:t>
            </a:r>
            <a:endParaRPr sz="1300">
              <a:solidFill>
                <a:srgbClr val="1155CC"/>
              </a:solidFill>
              <a:latin typeface="Verdana"/>
              <a:ea typeface="Verdana"/>
              <a:cs typeface="Verdana"/>
              <a:sym typeface="Verdana"/>
            </a:endParaRPr>
          </a:p>
          <a:p>
            <a:pPr indent="0" lvl="0" marL="0" rtl="0" algn="just">
              <a:lnSpc>
                <a:spcPct val="150000"/>
              </a:lnSpc>
              <a:spcBef>
                <a:spcPts val="0"/>
              </a:spcBef>
              <a:spcAft>
                <a:spcPts val="0"/>
              </a:spcAft>
              <a:buNone/>
            </a:pPr>
            <a:r>
              <a:rPr b="1" lang="it" sz="1300">
                <a:solidFill>
                  <a:srgbClr val="1155CC"/>
                </a:solidFill>
                <a:latin typeface="Verdana"/>
                <a:ea typeface="Verdana"/>
                <a:cs typeface="Verdana"/>
                <a:sym typeface="Verdana"/>
              </a:rPr>
              <a:t>L’obiettivo di questo lavoro</a:t>
            </a:r>
            <a:r>
              <a:rPr lang="it" sz="1300">
                <a:solidFill>
                  <a:srgbClr val="1155CC"/>
                </a:solidFill>
                <a:latin typeface="Verdana"/>
                <a:ea typeface="Verdana"/>
                <a:cs typeface="Verdana"/>
                <a:sym typeface="Verdana"/>
              </a:rPr>
              <a:t> è quello di creare un modello predittivo per la potabilità dell’acqua, che </a:t>
            </a:r>
            <a:r>
              <a:rPr b="1" lang="it" sz="1300">
                <a:solidFill>
                  <a:srgbClr val="1155CC"/>
                </a:solidFill>
                <a:latin typeface="Verdana"/>
                <a:ea typeface="Verdana"/>
                <a:cs typeface="Verdana"/>
                <a:sym typeface="Verdana"/>
              </a:rPr>
              <a:t>massimizzi la precisione della classificazione dell’acqua potabile</a:t>
            </a:r>
            <a:r>
              <a:rPr lang="it" sz="1300">
                <a:solidFill>
                  <a:srgbClr val="1155CC"/>
                </a:solidFill>
                <a:latin typeface="Verdana"/>
                <a:ea typeface="Verdana"/>
                <a:cs typeface="Verdana"/>
                <a:sym typeface="Verdana"/>
              </a:rPr>
              <a:t> in quanto c</a:t>
            </a:r>
            <a:r>
              <a:rPr lang="it" sz="1300">
                <a:solidFill>
                  <a:srgbClr val="1155CC"/>
                </a:solidFill>
                <a:latin typeface="Verdana"/>
                <a:ea typeface="Verdana"/>
                <a:cs typeface="Verdana"/>
                <a:sym typeface="Verdana"/>
              </a:rPr>
              <a:t>lassificare erroneamente l'acqua come potabile quando in realtà non lo è può rappresentare un </a:t>
            </a:r>
            <a:r>
              <a:rPr b="1" lang="it" sz="1300">
                <a:solidFill>
                  <a:srgbClr val="1155CC"/>
                </a:solidFill>
                <a:latin typeface="Verdana"/>
                <a:ea typeface="Verdana"/>
                <a:cs typeface="Verdana"/>
                <a:sym typeface="Verdana"/>
              </a:rPr>
              <a:t>rischio per la salute pubblica.</a:t>
            </a:r>
            <a:endParaRPr b="1" sz="1300">
              <a:solidFill>
                <a:srgbClr val="1155CC"/>
              </a:solidFill>
              <a:latin typeface="Verdana"/>
              <a:ea typeface="Verdana"/>
              <a:cs typeface="Verdana"/>
              <a:sym typeface="Verdana"/>
            </a:endParaRPr>
          </a:p>
          <a:p>
            <a:pPr indent="0" lvl="0" marL="0" rtl="0" algn="just">
              <a:lnSpc>
                <a:spcPct val="150000"/>
              </a:lnSpc>
              <a:spcBef>
                <a:spcPts val="0"/>
              </a:spcBef>
              <a:spcAft>
                <a:spcPts val="0"/>
              </a:spcAft>
              <a:buClr>
                <a:schemeClr val="dk1"/>
              </a:buClr>
              <a:buSzPts val="1100"/>
              <a:buFont typeface="Arial"/>
              <a:buNone/>
            </a:pPr>
            <a:r>
              <a:rPr lang="it" sz="1300">
                <a:solidFill>
                  <a:srgbClr val="1155CC"/>
                </a:solidFill>
                <a:latin typeface="Verdana"/>
                <a:ea typeface="Verdana"/>
                <a:cs typeface="Verdana"/>
                <a:sym typeface="Verdana"/>
              </a:rPr>
              <a:t>Il dataset contiene diverse variabili che </a:t>
            </a:r>
            <a:r>
              <a:rPr b="1" lang="it" sz="1300">
                <a:solidFill>
                  <a:srgbClr val="1155CC"/>
                </a:solidFill>
                <a:latin typeface="Verdana"/>
                <a:ea typeface="Verdana"/>
                <a:cs typeface="Verdana"/>
                <a:sym typeface="Verdana"/>
              </a:rPr>
              <a:t>descrivono le caratteristiche chimiche dell’acqua.</a:t>
            </a:r>
            <a:r>
              <a:rPr lang="it" sz="1300">
                <a:solidFill>
                  <a:srgbClr val="1155CC"/>
                </a:solidFill>
                <a:latin typeface="Verdana"/>
                <a:ea typeface="Verdana"/>
                <a:cs typeface="Verdana"/>
                <a:sym typeface="Verdana"/>
              </a:rPr>
              <a:t> </a:t>
            </a:r>
            <a:endParaRPr sz="1300">
              <a:solidFill>
                <a:srgbClr val="1155CC"/>
              </a:solidFill>
              <a:latin typeface="Verdana"/>
              <a:ea typeface="Verdana"/>
              <a:cs typeface="Verdana"/>
              <a:sym typeface="Verdana"/>
            </a:endParaRPr>
          </a:p>
          <a:p>
            <a:pPr indent="0" lvl="0" marL="0" rtl="0" algn="just">
              <a:lnSpc>
                <a:spcPct val="150000"/>
              </a:lnSpc>
              <a:spcBef>
                <a:spcPts val="0"/>
              </a:spcBef>
              <a:spcAft>
                <a:spcPts val="0"/>
              </a:spcAft>
              <a:buClr>
                <a:schemeClr val="dk1"/>
              </a:buClr>
              <a:buSzPts val="1100"/>
              <a:buFont typeface="Arial"/>
              <a:buNone/>
            </a:pPr>
            <a:r>
              <a:rPr lang="it" sz="1300">
                <a:solidFill>
                  <a:srgbClr val="1155CC"/>
                </a:solidFill>
                <a:latin typeface="Verdana"/>
                <a:ea typeface="Verdana"/>
                <a:cs typeface="Verdana"/>
                <a:sym typeface="Verdana"/>
              </a:rPr>
              <a:t>L’</a:t>
            </a:r>
            <a:r>
              <a:rPr b="1" lang="it" sz="1300">
                <a:solidFill>
                  <a:srgbClr val="1155CC"/>
                </a:solidFill>
                <a:latin typeface="Verdana"/>
                <a:ea typeface="Verdana"/>
                <a:cs typeface="Verdana"/>
                <a:sym typeface="Verdana"/>
              </a:rPr>
              <a:t>affidabilità dei dati</a:t>
            </a:r>
            <a:r>
              <a:rPr lang="it" sz="1300">
                <a:solidFill>
                  <a:srgbClr val="1155CC"/>
                </a:solidFill>
                <a:latin typeface="Verdana"/>
                <a:ea typeface="Verdana"/>
                <a:cs typeface="Verdana"/>
                <a:sym typeface="Verdana"/>
              </a:rPr>
              <a:t> dipende da diversi fattori, come la fonte da cui sono stati presi, la modalità di raccolta e la presenza di eventuali errori o mancanze. Non è possibile garantire l’accuratezza di questi dati in quanto non sono noti i dettagli della modalità di raccolta ed inoltre durante l’analisi sono emerse alcune problematiche che ne potrebbero compromettere l’affidabilità.</a:t>
            </a:r>
            <a:endParaRPr b="1" sz="1300">
              <a:solidFill>
                <a:srgbClr val="1155CC"/>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3520200" y="35650"/>
            <a:ext cx="21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600">
                <a:solidFill>
                  <a:srgbClr val="1155CC"/>
                </a:solidFill>
                <a:latin typeface="Verdana"/>
                <a:ea typeface="Verdana"/>
                <a:cs typeface="Verdana"/>
                <a:sym typeface="Verdana"/>
              </a:rPr>
              <a:t>Il dataset</a:t>
            </a:r>
            <a:endParaRPr b="1" sz="2600">
              <a:solidFill>
                <a:srgbClr val="1155CC"/>
              </a:solidFill>
              <a:latin typeface="Verdana"/>
              <a:ea typeface="Verdana"/>
              <a:cs typeface="Verdana"/>
              <a:sym typeface="Verdana"/>
            </a:endParaRPr>
          </a:p>
        </p:txBody>
      </p:sp>
      <p:pic>
        <p:nvPicPr>
          <p:cNvPr id="69" name="Google Shape;69;p15"/>
          <p:cNvPicPr preferRelativeResize="0"/>
          <p:nvPr/>
        </p:nvPicPr>
        <p:blipFill>
          <a:blip r:embed="rId3">
            <a:alphaModFix/>
          </a:blip>
          <a:stretch>
            <a:fillRect/>
          </a:stretch>
        </p:blipFill>
        <p:spPr>
          <a:xfrm>
            <a:off x="234450" y="691625"/>
            <a:ext cx="5900964" cy="2307949"/>
          </a:xfrm>
          <a:prstGeom prst="rect">
            <a:avLst/>
          </a:prstGeom>
          <a:noFill/>
          <a:ln>
            <a:noFill/>
          </a:ln>
          <a:effectLst>
            <a:outerShdw blurRad="342900" rotWithShape="0" algn="bl" dir="7800000" dist="19050">
              <a:srgbClr val="9900FF">
                <a:alpha val="28000"/>
              </a:srgbClr>
            </a:outerShdw>
          </a:effectLst>
        </p:spPr>
      </p:pic>
      <p:pic>
        <p:nvPicPr>
          <p:cNvPr id="70" name="Google Shape;70;p15"/>
          <p:cNvPicPr preferRelativeResize="0"/>
          <p:nvPr/>
        </p:nvPicPr>
        <p:blipFill>
          <a:blip r:embed="rId4">
            <a:alphaModFix/>
          </a:blip>
          <a:stretch>
            <a:fillRect/>
          </a:stretch>
        </p:blipFill>
        <p:spPr>
          <a:xfrm>
            <a:off x="4219825" y="2923375"/>
            <a:ext cx="4653650" cy="1753775"/>
          </a:xfrm>
          <a:prstGeom prst="rect">
            <a:avLst/>
          </a:prstGeom>
          <a:noFill/>
          <a:ln>
            <a:noFill/>
          </a:ln>
          <a:effectLst>
            <a:outerShdw blurRad="200025" rotWithShape="0" algn="bl" dir="5400000" dist="19050">
              <a:srgbClr val="9900FF">
                <a:alpha val="28000"/>
              </a:srgbClr>
            </a:outerShdw>
          </a:effectLst>
        </p:spPr>
      </p:pic>
      <p:sp>
        <p:nvSpPr>
          <p:cNvPr id="71" name="Google Shape;71;p15"/>
          <p:cNvSpPr/>
          <p:nvPr/>
        </p:nvSpPr>
        <p:spPr>
          <a:xfrm>
            <a:off x="865350" y="3490575"/>
            <a:ext cx="2479500" cy="11865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1155CC">
                <a:alpha val="50000"/>
              </a:srgbClr>
            </a:outerShdw>
          </a:effectLst>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9900FF"/>
              </a:buClr>
              <a:buSzPts val="1400"/>
              <a:buFont typeface="Verdana"/>
              <a:buChar char="●"/>
            </a:pPr>
            <a:r>
              <a:rPr lang="it">
                <a:solidFill>
                  <a:srgbClr val="1155CC"/>
                </a:solidFill>
                <a:latin typeface="Verdana"/>
                <a:ea typeface="Verdana"/>
                <a:cs typeface="Verdana"/>
                <a:sym typeface="Verdana"/>
              </a:rPr>
              <a:t>10 features</a:t>
            </a:r>
            <a:endParaRPr>
              <a:solidFill>
                <a:srgbClr val="1155CC"/>
              </a:solidFill>
              <a:latin typeface="Verdana"/>
              <a:ea typeface="Verdana"/>
              <a:cs typeface="Verdana"/>
              <a:sym typeface="Verdana"/>
            </a:endParaRPr>
          </a:p>
          <a:p>
            <a:pPr indent="-317500" lvl="0" marL="457200" rtl="0" algn="l">
              <a:lnSpc>
                <a:spcPct val="150000"/>
              </a:lnSpc>
              <a:spcBef>
                <a:spcPts val="0"/>
              </a:spcBef>
              <a:spcAft>
                <a:spcPts val="0"/>
              </a:spcAft>
              <a:buClr>
                <a:srgbClr val="9900FF"/>
              </a:buClr>
              <a:buSzPts val="1400"/>
              <a:buFont typeface="Verdana"/>
              <a:buChar char="●"/>
            </a:pPr>
            <a:r>
              <a:rPr lang="it">
                <a:solidFill>
                  <a:srgbClr val="1155CC"/>
                </a:solidFill>
                <a:latin typeface="Verdana"/>
                <a:ea typeface="Verdana"/>
                <a:cs typeface="Verdana"/>
                <a:sym typeface="Verdana"/>
              </a:rPr>
              <a:t>3276 instances</a:t>
            </a:r>
            <a:endParaRPr>
              <a:solidFill>
                <a:srgbClr val="1155CC"/>
              </a:solidFill>
              <a:latin typeface="Verdana"/>
              <a:ea typeface="Verdana"/>
              <a:cs typeface="Verdana"/>
              <a:sym typeface="Verdana"/>
            </a:endParaRPr>
          </a:p>
          <a:p>
            <a:pPr indent="-317500" lvl="0" marL="457200" rtl="0" algn="l">
              <a:lnSpc>
                <a:spcPct val="150000"/>
              </a:lnSpc>
              <a:spcBef>
                <a:spcPts val="0"/>
              </a:spcBef>
              <a:spcAft>
                <a:spcPts val="0"/>
              </a:spcAft>
              <a:buClr>
                <a:srgbClr val="9900FF"/>
              </a:buClr>
              <a:buSzPts val="1400"/>
              <a:buFont typeface="Verdana"/>
              <a:buChar char="●"/>
            </a:pPr>
            <a:r>
              <a:rPr lang="it">
                <a:solidFill>
                  <a:srgbClr val="1155CC"/>
                </a:solidFill>
                <a:latin typeface="Verdana"/>
                <a:ea typeface="Verdana"/>
                <a:cs typeface="Verdana"/>
                <a:sym typeface="Verdana"/>
              </a:rPr>
              <a:t>Target: Potability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1704450" y="18050"/>
            <a:ext cx="573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3000">
                <a:solidFill>
                  <a:srgbClr val="1155CC"/>
                </a:solidFill>
                <a:latin typeface="Verdana"/>
                <a:ea typeface="Verdana"/>
                <a:cs typeface="Verdana"/>
                <a:sym typeface="Verdana"/>
              </a:rPr>
              <a:t>Exploratory</a:t>
            </a:r>
            <a:r>
              <a:rPr b="1" lang="it" sz="3000">
                <a:solidFill>
                  <a:srgbClr val="1155CC"/>
                </a:solidFill>
                <a:latin typeface="Verdana"/>
                <a:ea typeface="Verdana"/>
                <a:cs typeface="Verdana"/>
                <a:sym typeface="Verdana"/>
              </a:rPr>
              <a:t> data analysis </a:t>
            </a:r>
            <a:endParaRPr b="1" sz="3000">
              <a:solidFill>
                <a:srgbClr val="1155CC"/>
              </a:solidFill>
              <a:latin typeface="Verdana"/>
              <a:ea typeface="Verdana"/>
              <a:cs typeface="Verdana"/>
              <a:sym typeface="Verdana"/>
            </a:endParaRPr>
          </a:p>
        </p:txBody>
      </p:sp>
      <p:sp>
        <p:nvSpPr>
          <p:cNvPr id="77" name="Google Shape;77;p16"/>
          <p:cNvSpPr txBox="1"/>
          <p:nvPr/>
        </p:nvSpPr>
        <p:spPr>
          <a:xfrm>
            <a:off x="120325" y="751975"/>
            <a:ext cx="79008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9900FF"/>
              </a:buClr>
              <a:buSzPts val="1400"/>
              <a:buFont typeface="Verdana"/>
              <a:buChar char="●"/>
            </a:pPr>
            <a:r>
              <a:rPr lang="it">
                <a:solidFill>
                  <a:srgbClr val="1155CC"/>
                </a:solidFill>
                <a:latin typeface="Verdana"/>
                <a:ea typeface="Verdana"/>
                <a:cs typeface="Verdana"/>
                <a:sym typeface="Verdana"/>
              </a:rPr>
              <a:t>Studio della variabile target (Potability)</a:t>
            </a:r>
            <a:endParaRPr>
              <a:solidFill>
                <a:srgbClr val="1155CC"/>
              </a:solidFill>
              <a:latin typeface="Verdana"/>
              <a:ea typeface="Verdana"/>
              <a:cs typeface="Verdana"/>
              <a:sym typeface="Verdana"/>
            </a:endParaRPr>
          </a:p>
          <a:p>
            <a:pPr indent="-317500" lvl="0" marL="457200" rtl="0" algn="l">
              <a:lnSpc>
                <a:spcPct val="115000"/>
              </a:lnSpc>
              <a:spcBef>
                <a:spcPts val="0"/>
              </a:spcBef>
              <a:spcAft>
                <a:spcPts val="0"/>
              </a:spcAft>
              <a:buClr>
                <a:srgbClr val="9900FF"/>
              </a:buClr>
              <a:buSzPts val="1400"/>
              <a:buFont typeface="Verdana"/>
              <a:buChar char="●"/>
            </a:pPr>
            <a:r>
              <a:rPr lang="it">
                <a:solidFill>
                  <a:srgbClr val="1155CC"/>
                </a:solidFill>
                <a:latin typeface="Verdana"/>
                <a:ea typeface="Verdana"/>
                <a:cs typeface="Verdana"/>
                <a:sym typeface="Verdana"/>
              </a:rPr>
              <a:t>Studio della distribuzione delle features di cui è composto il dataset e della loro correlazione</a:t>
            </a:r>
            <a:endParaRPr>
              <a:solidFill>
                <a:srgbClr val="1155CC"/>
              </a:solidFill>
              <a:latin typeface="Verdana"/>
              <a:ea typeface="Verdana"/>
              <a:cs typeface="Verdana"/>
              <a:sym typeface="Verdana"/>
            </a:endParaRPr>
          </a:p>
          <a:p>
            <a:pPr indent="-317500" lvl="0" marL="457200" rtl="0" algn="l">
              <a:lnSpc>
                <a:spcPct val="115000"/>
              </a:lnSpc>
              <a:spcBef>
                <a:spcPts val="0"/>
              </a:spcBef>
              <a:spcAft>
                <a:spcPts val="0"/>
              </a:spcAft>
              <a:buClr>
                <a:srgbClr val="9900FF"/>
              </a:buClr>
              <a:buSzPts val="1400"/>
              <a:buFont typeface="Verdana"/>
              <a:buChar char="●"/>
            </a:pPr>
            <a:r>
              <a:rPr lang="it">
                <a:solidFill>
                  <a:srgbClr val="1155CC"/>
                </a:solidFill>
                <a:latin typeface="Verdana"/>
                <a:ea typeface="Verdana"/>
                <a:cs typeface="Verdana"/>
                <a:sym typeface="Verdana"/>
              </a:rPr>
              <a:t>Trattamento dei valori nulli e degli outliers</a:t>
            </a:r>
            <a:endParaRPr>
              <a:solidFill>
                <a:srgbClr val="1155CC"/>
              </a:solidFill>
              <a:latin typeface="Verdana"/>
              <a:ea typeface="Verdana"/>
              <a:cs typeface="Verdana"/>
              <a:sym typeface="Verdana"/>
            </a:endParaRPr>
          </a:p>
        </p:txBody>
      </p:sp>
      <p:pic>
        <p:nvPicPr>
          <p:cNvPr id="78" name="Google Shape;78;p16"/>
          <p:cNvPicPr preferRelativeResize="0"/>
          <p:nvPr/>
        </p:nvPicPr>
        <p:blipFill>
          <a:blip r:embed="rId3">
            <a:alphaModFix/>
          </a:blip>
          <a:stretch>
            <a:fillRect/>
          </a:stretch>
        </p:blipFill>
        <p:spPr>
          <a:xfrm>
            <a:off x="44125" y="1993050"/>
            <a:ext cx="4139000" cy="3104250"/>
          </a:xfrm>
          <a:prstGeom prst="rect">
            <a:avLst/>
          </a:prstGeom>
          <a:noFill/>
          <a:ln>
            <a:noFill/>
          </a:ln>
        </p:spPr>
      </p:pic>
      <p:pic>
        <p:nvPicPr>
          <p:cNvPr id="79" name="Google Shape;79;p16"/>
          <p:cNvPicPr preferRelativeResize="0"/>
          <p:nvPr/>
        </p:nvPicPr>
        <p:blipFill>
          <a:blip r:embed="rId4">
            <a:alphaModFix/>
          </a:blip>
          <a:stretch>
            <a:fillRect/>
          </a:stretch>
        </p:blipFill>
        <p:spPr>
          <a:xfrm>
            <a:off x="4371475" y="1848850"/>
            <a:ext cx="4680275" cy="329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70175" y="181625"/>
            <a:ext cx="4285752" cy="4074848"/>
          </a:xfrm>
          <a:prstGeom prst="rect">
            <a:avLst/>
          </a:prstGeom>
          <a:noFill/>
          <a:ln>
            <a:noFill/>
          </a:ln>
        </p:spPr>
      </p:pic>
      <p:pic>
        <p:nvPicPr>
          <p:cNvPr id="85" name="Google Shape;85;p17"/>
          <p:cNvPicPr preferRelativeResize="0"/>
          <p:nvPr/>
        </p:nvPicPr>
        <p:blipFill>
          <a:blip r:embed="rId4">
            <a:alphaModFix/>
          </a:blip>
          <a:stretch>
            <a:fillRect/>
          </a:stretch>
        </p:blipFill>
        <p:spPr>
          <a:xfrm>
            <a:off x="4472600" y="947925"/>
            <a:ext cx="4469824" cy="3917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nvSpPr>
        <p:spPr>
          <a:xfrm>
            <a:off x="983700" y="14525"/>
            <a:ext cx="717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rgbClr val="1155CC"/>
                </a:solidFill>
                <a:latin typeface="Verdana"/>
                <a:ea typeface="Verdana"/>
                <a:cs typeface="Verdana"/>
                <a:sym typeface="Verdana"/>
              </a:rPr>
              <a:t>Trattamento dei valori Nan e degli outliers</a:t>
            </a:r>
            <a:endParaRPr b="1" sz="2000">
              <a:solidFill>
                <a:srgbClr val="1155CC"/>
              </a:solidFill>
              <a:latin typeface="Verdana"/>
              <a:ea typeface="Verdana"/>
              <a:cs typeface="Verdana"/>
              <a:sym typeface="Verdana"/>
            </a:endParaRPr>
          </a:p>
        </p:txBody>
      </p:sp>
      <p:pic>
        <p:nvPicPr>
          <p:cNvPr id="91" name="Google Shape;91;p18"/>
          <p:cNvPicPr preferRelativeResize="0"/>
          <p:nvPr/>
        </p:nvPicPr>
        <p:blipFill>
          <a:blip r:embed="rId3">
            <a:alphaModFix/>
          </a:blip>
          <a:stretch>
            <a:fillRect/>
          </a:stretch>
        </p:blipFill>
        <p:spPr>
          <a:xfrm>
            <a:off x="773725" y="507125"/>
            <a:ext cx="2995526" cy="1872200"/>
          </a:xfrm>
          <a:prstGeom prst="rect">
            <a:avLst/>
          </a:prstGeom>
          <a:noFill/>
          <a:ln>
            <a:noFill/>
          </a:ln>
          <a:effectLst>
            <a:outerShdw blurRad="57150" rotWithShape="0" algn="bl" dir="5400000" dist="19050">
              <a:srgbClr val="1155CC">
                <a:alpha val="50000"/>
              </a:srgbClr>
            </a:outerShdw>
          </a:effectLst>
        </p:spPr>
      </p:pic>
      <p:sp>
        <p:nvSpPr>
          <p:cNvPr id="92" name="Google Shape;92;p18"/>
          <p:cNvSpPr txBox="1"/>
          <p:nvPr/>
        </p:nvSpPr>
        <p:spPr>
          <a:xfrm>
            <a:off x="5505100" y="1235025"/>
            <a:ext cx="173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rgbClr val="1155CC"/>
                </a:solidFill>
                <a:latin typeface="Verdana"/>
                <a:ea typeface="Verdana"/>
                <a:cs typeface="Verdana"/>
                <a:sym typeface="Verdana"/>
              </a:rPr>
              <a:t>Knn imputer</a:t>
            </a:r>
            <a:r>
              <a:rPr lang="it" sz="2000">
                <a:solidFill>
                  <a:srgbClr val="1155CC"/>
                </a:solidFill>
                <a:latin typeface="Verdana"/>
                <a:ea typeface="Verdana"/>
                <a:cs typeface="Verdana"/>
                <a:sym typeface="Verdana"/>
              </a:rPr>
              <a:t> </a:t>
            </a:r>
            <a:endParaRPr sz="2000">
              <a:solidFill>
                <a:srgbClr val="1155CC"/>
              </a:solidFill>
              <a:latin typeface="Verdana"/>
              <a:ea typeface="Verdana"/>
              <a:cs typeface="Verdana"/>
              <a:sym typeface="Verdana"/>
            </a:endParaRPr>
          </a:p>
        </p:txBody>
      </p:sp>
      <p:sp>
        <p:nvSpPr>
          <p:cNvPr id="93" name="Google Shape;93;p18"/>
          <p:cNvSpPr/>
          <p:nvPr/>
        </p:nvSpPr>
        <p:spPr>
          <a:xfrm>
            <a:off x="4187238" y="1277125"/>
            <a:ext cx="769500" cy="492600"/>
          </a:xfrm>
          <a:prstGeom prst="rightArrow">
            <a:avLst>
              <a:gd fmla="val 50000" name="adj1"/>
              <a:gd fmla="val 50000" name="adj2"/>
            </a:avLst>
          </a:prstGeom>
          <a:solidFill>
            <a:schemeClr val="lt1"/>
          </a:solidFill>
          <a:ln cap="flat" cmpd="sng" w="9525">
            <a:solidFill>
              <a:srgbClr val="1155CC"/>
            </a:solidFill>
            <a:prstDash val="solid"/>
            <a:round/>
            <a:headEnd len="sm" w="sm" type="none"/>
            <a:tailEnd len="sm" w="sm" type="none"/>
          </a:ln>
          <a:effectLst>
            <a:outerShdw blurRad="57150" rotWithShape="0" algn="bl" dir="5400000" dist="19050">
              <a:srgbClr val="1155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8"/>
          <p:cNvPicPr preferRelativeResize="0"/>
          <p:nvPr/>
        </p:nvPicPr>
        <p:blipFill>
          <a:blip r:embed="rId4">
            <a:alphaModFix/>
          </a:blip>
          <a:stretch>
            <a:fillRect/>
          </a:stretch>
        </p:blipFill>
        <p:spPr>
          <a:xfrm>
            <a:off x="613925" y="2496238"/>
            <a:ext cx="3155325" cy="2524250"/>
          </a:xfrm>
          <a:prstGeom prst="rect">
            <a:avLst/>
          </a:prstGeom>
          <a:noFill/>
          <a:ln>
            <a:noFill/>
          </a:ln>
          <a:effectLst>
            <a:outerShdw blurRad="57150" rotWithShape="0" algn="bl" dir="5400000" dist="19050">
              <a:srgbClr val="1155CC">
                <a:alpha val="89000"/>
              </a:srgbClr>
            </a:outerShdw>
          </a:effectLst>
        </p:spPr>
      </p:pic>
      <p:pic>
        <p:nvPicPr>
          <p:cNvPr id="95" name="Google Shape;95;p18"/>
          <p:cNvPicPr preferRelativeResize="0"/>
          <p:nvPr/>
        </p:nvPicPr>
        <p:blipFill>
          <a:blip r:embed="rId5">
            <a:alphaModFix/>
          </a:blip>
          <a:stretch>
            <a:fillRect/>
          </a:stretch>
        </p:blipFill>
        <p:spPr>
          <a:xfrm>
            <a:off x="5505100" y="2455525"/>
            <a:ext cx="3155325" cy="2524244"/>
          </a:xfrm>
          <a:prstGeom prst="rect">
            <a:avLst/>
          </a:prstGeom>
          <a:noFill/>
          <a:ln>
            <a:noFill/>
          </a:ln>
          <a:effectLst>
            <a:outerShdw blurRad="57150" rotWithShape="0" algn="bl" dir="5400000" dist="19050">
              <a:srgbClr val="1155CC">
                <a:alpha val="94000"/>
              </a:srgbClr>
            </a:outerShdw>
          </a:effectLst>
        </p:spPr>
      </p:pic>
      <p:sp>
        <p:nvSpPr>
          <p:cNvPr id="96" name="Google Shape;96;p18"/>
          <p:cNvSpPr/>
          <p:nvPr/>
        </p:nvSpPr>
        <p:spPr>
          <a:xfrm>
            <a:off x="4102651" y="3389575"/>
            <a:ext cx="1220700" cy="888600"/>
          </a:xfrm>
          <a:prstGeom prst="rightArrow">
            <a:avLst>
              <a:gd fmla="val 50000" name="adj1"/>
              <a:gd fmla="val 50000" name="adj2"/>
            </a:avLst>
          </a:prstGeom>
          <a:solidFill>
            <a:schemeClr val="lt1"/>
          </a:solidFill>
          <a:ln cap="flat" cmpd="sng" w="9525">
            <a:solidFill>
              <a:srgbClr val="1155CC"/>
            </a:solidFill>
            <a:prstDash val="solid"/>
            <a:round/>
            <a:headEnd len="sm" w="sm" type="none"/>
            <a:tailEnd len="sm" w="sm" type="none"/>
          </a:ln>
          <a:effectLst>
            <a:outerShdw blurRad="57150" rotWithShape="0" algn="bl" dir="5400000" dist="19050">
              <a:srgbClr val="1155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nvSpPr>
        <p:spPr>
          <a:xfrm>
            <a:off x="3903600" y="2710975"/>
            <a:ext cx="133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500">
                <a:solidFill>
                  <a:srgbClr val="1155CC"/>
                </a:solidFill>
                <a:latin typeface="Verdana"/>
                <a:ea typeface="Verdana"/>
                <a:cs typeface="Verdana"/>
                <a:sym typeface="Verdana"/>
              </a:rPr>
              <a:t>LOF algorithm</a:t>
            </a:r>
            <a:endParaRPr sz="1500">
              <a:solidFill>
                <a:srgbClr val="1155CC"/>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p:nvPr/>
        </p:nvSpPr>
        <p:spPr>
          <a:xfrm>
            <a:off x="1709400" y="180475"/>
            <a:ext cx="5725200" cy="2095500"/>
          </a:xfrm>
          <a:prstGeom prst="roundRect">
            <a:avLst>
              <a:gd fmla="val 16667" name="adj"/>
            </a:avLst>
          </a:prstGeom>
          <a:solidFill>
            <a:schemeClr val="lt1"/>
          </a:solidFill>
          <a:ln cap="flat" cmpd="sng" w="9525">
            <a:solidFill>
              <a:schemeClr val="lt1"/>
            </a:solidFill>
            <a:prstDash val="dot"/>
            <a:round/>
            <a:headEnd len="sm" w="sm" type="none"/>
            <a:tailEnd len="sm" w="sm" type="none"/>
          </a:ln>
          <a:effectLst>
            <a:outerShdw blurRad="57150" rotWithShape="0" algn="bl" dir="5400000" dist="19050">
              <a:srgbClr val="1155CC">
                <a:alpha val="50000"/>
              </a:srgbClr>
            </a:outerShdw>
          </a:effectLst>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9900FF"/>
              </a:buClr>
              <a:buSzPts val="1500"/>
              <a:buFont typeface="Verdana"/>
              <a:buChar char="●"/>
            </a:pPr>
            <a:r>
              <a:rPr lang="it" sz="1500">
                <a:solidFill>
                  <a:srgbClr val="1155CC"/>
                </a:solidFill>
                <a:latin typeface="Verdana"/>
                <a:ea typeface="Verdana"/>
                <a:cs typeface="Verdana"/>
                <a:sym typeface="Verdana"/>
              </a:rPr>
              <a:t>La variabile target è abbastanza bilanciata</a:t>
            </a:r>
            <a:endParaRPr sz="1500">
              <a:solidFill>
                <a:srgbClr val="1155CC"/>
              </a:solidFill>
              <a:latin typeface="Verdana"/>
              <a:ea typeface="Verdana"/>
              <a:cs typeface="Verdana"/>
              <a:sym typeface="Verdana"/>
            </a:endParaRPr>
          </a:p>
          <a:p>
            <a:pPr indent="-323850" lvl="0" marL="457200" rtl="0" algn="l">
              <a:lnSpc>
                <a:spcPct val="115000"/>
              </a:lnSpc>
              <a:spcBef>
                <a:spcPts val="0"/>
              </a:spcBef>
              <a:spcAft>
                <a:spcPts val="0"/>
              </a:spcAft>
              <a:buClr>
                <a:srgbClr val="9900FF"/>
              </a:buClr>
              <a:buSzPts val="1500"/>
              <a:buFont typeface="Verdana"/>
              <a:buChar char="●"/>
            </a:pPr>
            <a:r>
              <a:rPr lang="it" sz="1500">
                <a:solidFill>
                  <a:srgbClr val="1155CC"/>
                </a:solidFill>
                <a:latin typeface="Verdana"/>
                <a:ea typeface="Verdana"/>
                <a:cs typeface="Verdana"/>
                <a:sym typeface="Verdana"/>
              </a:rPr>
              <a:t>Le features seguono una distribuzione normale </a:t>
            </a:r>
            <a:endParaRPr sz="1500">
              <a:solidFill>
                <a:srgbClr val="1155CC"/>
              </a:solidFill>
              <a:latin typeface="Verdana"/>
              <a:ea typeface="Verdana"/>
              <a:cs typeface="Verdana"/>
              <a:sym typeface="Verdana"/>
            </a:endParaRPr>
          </a:p>
          <a:p>
            <a:pPr indent="-323850" lvl="0" marL="457200" rtl="0" algn="l">
              <a:lnSpc>
                <a:spcPct val="115000"/>
              </a:lnSpc>
              <a:spcBef>
                <a:spcPts val="0"/>
              </a:spcBef>
              <a:spcAft>
                <a:spcPts val="0"/>
              </a:spcAft>
              <a:buClr>
                <a:srgbClr val="9900FF"/>
              </a:buClr>
              <a:buSzPts val="1500"/>
              <a:buFont typeface="Verdana"/>
              <a:buChar char="●"/>
            </a:pPr>
            <a:r>
              <a:rPr lang="it" sz="1500">
                <a:solidFill>
                  <a:srgbClr val="1155CC"/>
                </a:solidFill>
                <a:latin typeface="Verdana"/>
                <a:ea typeface="Verdana"/>
                <a:cs typeface="Verdana"/>
                <a:sym typeface="Verdana"/>
              </a:rPr>
              <a:t>Le features sono poco correlate tra loro</a:t>
            </a:r>
            <a:endParaRPr sz="1500">
              <a:solidFill>
                <a:srgbClr val="1155CC"/>
              </a:solidFill>
              <a:latin typeface="Verdana"/>
              <a:ea typeface="Verdana"/>
              <a:cs typeface="Verdana"/>
              <a:sym typeface="Verdana"/>
            </a:endParaRPr>
          </a:p>
          <a:p>
            <a:pPr indent="-323850" lvl="0" marL="457200" rtl="0" algn="l">
              <a:lnSpc>
                <a:spcPct val="115000"/>
              </a:lnSpc>
              <a:spcBef>
                <a:spcPts val="0"/>
              </a:spcBef>
              <a:spcAft>
                <a:spcPts val="0"/>
              </a:spcAft>
              <a:buClr>
                <a:srgbClr val="9900FF"/>
              </a:buClr>
              <a:buSzPts val="1500"/>
              <a:buFont typeface="Verdana"/>
              <a:buChar char="●"/>
            </a:pPr>
            <a:r>
              <a:rPr lang="it" sz="1500">
                <a:solidFill>
                  <a:srgbClr val="1155CC"/>
                </a:solidFill>
                <a:latin typeface="Verdana"/>
                <a:ea typeface="Verdana"/>
                <a:cs typeface="Verdana"/>
                <a:sym typeface="Verdana"/>
              </a:rPr>
              <a:t>39% nan</a:t>
            </a:r>
            <a:endParaRPr sz="1500">
              <a:solidFill>
                <a:srgbClr val="1155CC"/>
              </a:solidFill>
              <a:latin typeface="Verdana"/>
              <a:ea typeface="Verdana"/>
              <a:cs typeface="Verdana"/>
              <a:sym typeface="Verdana"/>
            </a:endParaRPr>
          </a:p>
          <a:p>
            <a:pPr indent="-323850" lvl="0" marL="457200" rtl="0" algn="l">
              <a:lnSpc>
                <a:spcPct val="115000"/>
              </a:lnSpc>
              <a:spcBef>
                <a:spcPts val="0"/>
              </a:spcBef>
              <a:spcAft>
                <a:spcPts val="0"/>
              </a:spcAft>
              <a:buClr>
                <a:srgbClr val="9900FF"/>
              </a:buClr>
              <a:buSzPts val="1500"/>
              <a:buFont typeface="Verdana"/>
              <a:buChar char="●"/>
            </a:pPr>
            <a:r>
              <a:rPr lang="it" sz="1500">
                <a:solidFill>
                  <a:srgbClr val="1155CC"/>
                </a:solidFill>
                <a:latin typeface="Verdana"/>
                <a:ea typeface="Verdana"/>
                <a:cs typeface="Verdana"/>
                <a:sym typeface="Verdana"/>
              </a:rPr>
              <a:t>Knn imputer per la sostituzione dei valori nan</a:t>
            </a:r>
            <a:endParaRPr sz="1500">
              <a:solidFill>
                <a:srgbClr val="1155CC"/>
              </a:solidFill>
              <a:latin typeface="Verdana"/>
              <a:ea typeface="Verdana"/>
              <a:cs typeface="Verdana"/>
              <a:sym typeface="Verdana"/>
            </a:endParaRPr>
          </a:p>
          <a:p>
            <a:pPr indent="-323850" lvl="0" marL="457200" rtl="0" algn="l">
              <a:lnSpc>
                <a:spcPct val="115000"/>
              </a:lnSpc>
              <a:spcBef>
                <a:spcPts val="0"/>
              </a:spcBef>
              <a:spcAft>
                <a:spcPts val="0"/>
              </a:spcAft>
              <a:buClr>
                <a:srgbClr val="9900FF"/>
              </a:buClr>
              <a:buSzPts val="1500"/>
              <a:buFont typeface="Verdana"/>
              <a:buChar char="●"/>
            </a:pPr>
            <a:r>
              <a:rPr lang="it" sz="1500">
                <a:solidFill>
                  <a:srgbClr val="1155CC"/>
                </a:solidFill>
                <a:latin typeface="Verdana"/>
                <a:ea typeface="Verdana"/>
                <a:cs typeface="Verdana"/>
                <a:sym typeface="Verdana"/>
              </a:rPr>
              <a:t>LOF riconosce outliers ma elimina il 55% dei dati</a:t>
            </a:r>
            <a:endParaRPr/>
          </a:p>
        </p:txBody>
      </p:sp>
      <p:sp>
        <p:nvSpPr>
          <p:cNvPr id="103" name="Google Shape;103;p19"/>
          <p:cNvSpPr/>
          <p:nvPr/>
        </p:nvSpPr>
        <p:spPr>
          <a:xfrm>
            <a:off x="3988050" y="2426274"/>
            <a:ext cx="1167900" cy="922500"/>
          </a:xfrm>
          <a:prstGeom prst="downArrow">
            <a:avLst>
              <a:gd fmla="val 50000" name="adj1"/>
              <a:gd fmla="val 50000" name="adj2"/>
            </a:avLst>
          </a:prstGeom>
          <a:solidFill>
            <a:schemeClr val="lt1"/>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2641950" y="3348775"/>
            <a:ext cx="3860100" cy="1554300"/>
          </a:xfrm>
          <a:prstGeom prst="roundRect">
            <a:avLst>
              <a:gd fmla="val 16667" name="adj"/>
            </a:avLst>
          </a:prstGeom>
          <a:solidFill>
            <a:schemeClr val="lt1"/>
          </a:solidFill>
          <a:ln cap="flat" cmpd="sng" w="9525">
            <a:solidFill>
              <a:schemeClr val="lt1"/>
            </a:solidFill>
            <a:prstDash val="dashDot"/>
            <a:round/>
            <a:headEnd len="sm" w="sm" type="none"/>
            <a:tailEnd len="sm" w="sm" type="none"/>
          </a:ln>
          <a:effectLst>
            <a:outerShdw blurRad="57150" rotWithShape="0" algn="bl" dir="5400000" dist="19050">
              <a:srgbClr val="1155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nvSpPr>
        <p:spPr>
          <a:xfrm>
            <a:off x="2772300" y="3529275"/>
            <a:ext cx="3599400" cy="121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it" sz="1500">
                <a:solidFill>
                  <a:srgbClr val="1155CC"/>
                </a:solidFill>
                <a:latin typeface="Verdana"/>
                <a:ea typeface="Verdana"/>
                <a:cs typeface="Verdana"/>
                <a:sym typeface="Verdana"/>
              </a:rPr>
              <a:t>Implementazione del modello</a:t>
            </a:r>
            <a:endParaRPr sz="1500">
              <a:solidFill>
                <a:srgbClr val="1155CC"/>
              </a:solidFill>
              <a:latin typeface="Verdana"/>
              <a:ea typeface="Verdana"/>
              <a:cs typeface="Verdana"/>
              <a:sym typeface="Verdana"/>
            </a:endParaRPr>
          </a:p>
          <a:p>
            <a:pPr indent="-323850" lvl="0" marL="457200" rtl="0" algn="l">
              <a:lnSpc>
                <a:spcPct val="115000"/>
              </a:lnSpc>
              <a:spcBef>
                <a:spcPts val="0"/>
              </a:spcBef>
              <a:spcAft>
                <a:spcPts val="0"/>
              </a:spcAft>
              <a:buClr>
                <a:srgbClr val="9900FF"/>
              </a:buClr>
              <a:buSzPts val="1500"/>
              <a:buFont typeface="Verdana"/>
              <a:buChar char="●"/>
            </a:pPr>
            <a:r>
              <a:rPr lang="it" sz="1500">
                <a:solidFill>
                  <a:srgbClr val="1155CC"/>
                </a:solidFill>
                <a:latin typeface="Verdana"/>
                <a:ea typeface="Verdana"/>
                <a:cs typeface="Verdana"/>
                <a:sym typeface="Verdana"/>
              </a:rPr>
              <a:t>Pipeline</a:t>
            </a:r>
            <a:endParaRPr sz="1500">
              <a:solidFill>
                <a:srgbClr val="1155CC"/>
              </a:solidFill>
              <a:latin typeface="Verdana"/>
              <a:ea typeface="Verdana"/>
              <a:cs typeface="Verdana"/>
              <a:sym typeface="Verdana"/>
            </a:endParaRPr>
          </a:p>
          <a:p>
            <a:pPr indent="-323850" lvl="0" marL="457200" rtl="0" algn="l">
              <a:lnSpc>
                <a:spcPct val="115000"/>
              </a:lnSpc>
              <a:spcBef>
                <a:spcPts val="0"/>
              </a:spcBef>
              <a:spcAft>
                <a:spcPts val="0"/>
              </a:spcAft>
              <a:buClr>
                <a:srgbClr val="9900FF"/>
              </a:buClr>
              <a:buSzPts val="1500"/>
              <a:buFont typeface="Verdana"/>
              <a:buChar char="●"/>
            </a:pPr>
            <a:r>
              <a:rPr lang="it" sz="1500">
                <a:solidFill>
                  <a:srgbClr val="1155CC"/>
                </a:solidFill>
                <a:latin typeface="Verdana"/>
                <a:ea typeface="Verdana"/>
                <a:cs typeface="Verdana"/>
                <a:sym typeface="Verdana"/>
              </a:rPr>
              <a:t>Grid-search</a:t>
            </a:r>
            <a:endParaRPr sz="1500">
              <a:solidFill>
                <a:srgbClr val="1155CC"/>
              </a:solidFill>
              <a:latin typeface="Verdana"/>
              <a:ea typeface="Verdana"/>
              <a:cs typeface="Verdana"/>
              <a:sym typeface="Verdana"/>
            </a:endParaRPr>
          </a:p>
          <a:p>
            <a:pPr indent="-323850" lvl="0" marL="457200" rtl="0" algn="l">
              <a:lnSpc>
                <a:spcPct val="115000"/>
              </a:lnSpc>
              <a:spcBef>
                <a:spcPts val="0"/>
              </a:spcBef>
              <a:spcAft>
                <a:spcPts val="0"/>
              </a:spcAft>
              <a:buClr>
                <a:srgbClr val="9900FF"/>
              </a:buClr>
              <a:buSzPts val="1500"/>
              <a:buFont typeface="Verdana"/>
              <a:buChar char="●"/>
            </a:pPr>
            <a:r>
              <a:rPr lang="it" sz="1500">
                <a:solidFill>
                  <a:srgbClr val="1155CC"/>
                </a:solidFill>
                <a:latin typeface="Verdana"/>
                <a:ea typeface="Verdana"/>
                <a:cs typeface="Verdana"/>
                <a:sym typeface="Verdana"/>
              </a:rPr>
              <a:t>Cross-validation</a:t>
            </a:r>
            <a:endParaRPr sz="1500">
              <a:solidFill>
                <a:srgbClr val="1155CC"/>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p:nvPr/>
        </p:nvSpPr>
        <p:spPr>
          <a:xfrm>
            <a:off x="3404400" y="75425"/>
            <a:ext cx="2024400" cy="887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1155CC">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t" sz="1200">
                <a:solidFill>
                  <a:srgbClr val="1155CC"/>
                </a:solidFill>
                <a:latin typeface="Verdana"/>
                <a:ea typeface="Verdana"/>
                <a:cs typeface="Verdana"/>
                <a:sym typeface="Verdana"/>
              </a:rPr>
              <a:t>Pipeline:</a:t>
            </a:r>
            <a:endParaRPr sz="1200">
              <a:solidFill>
                <a:srgbClr val="1155CC"/>
              </a:solidFill>
              <a:latin typeface="Verdana"/>
              <a:ea typeface="Verdana"/>
              <a:cs typeface="Verdana"/>
              <a:sym typeface="Verdana"/>
            </a:endParaRPr>
          </a:p>
          <a:p>
            <a:pPr indent="0" lvl="0" marL="0" rtl="0" algn="l">
              <a:lnSpc>
                <a:spcPct val="115000"/>
              </a:lnSpc>
              <a:spcBef>
                <a:spcPts val="0"/>
              </a:spcBef>
              <a:spcAft>
                <a:spcPts val="0"/>
              </a:spcAft>
              <a:buNone/>
            </a:pPr>
            <a:r>
              <a:rPr lang="it" sz="1200">
                <a:solidFill>
                  <a:srgbClr val="1155CC"/>
                </a:solidFill>
                <a:latin typeface="Verdana"/>
                <a:ea typeface="Verdana"/>
                <a:cs typeface="Verdana"/>
                <a:sym typeface="Verdana"/>
              </a:rPr>
              <a:t>Imputer: Knn imputer</a:t>
            </a:r>
            <a:endParaRPr sz="1200">
              <a:solidFill>
                <a:srgbClr val="1155CC"/>
              </a:solidFill>
              <a:latin typeface="Verdana"/>
              <a:ea typeface="Verdana"/>
              <a:cs typeface="Verdana"/>
              <a:sym typeface="Verdana"/>
            </a:endParaRPr>
          </a:p>
          <a:p>
            <a:pPr indent="0" lvl="0" marL="0" rtl="0" algn="l">
              <a:lnSpc>
                <a:spcPct val="115000"/>
              </a:lnSpc>
              <a:spcBef>
                <a:spcPts val="0"/>
              </a:spcBef>
              <a:spcAft>
                <a:spcPts val="0"/>
              </a:spcAft>
              <a:buNone/>
            </a:pPr>
            <a:r>
              <a:rPr lang="it" sz="1200">
                <a:solidFill>
                  <a:srgbClr val="1155CC"/>
                </a:solidFill>
                <a:latin typeface="Verdana"/>
                <a:ea typeface="Verdana"/>
                <a:cs typeface="Verdana"/>
                <a:sym typeface="Verdana"/>
              </a:rPr>
              <a:t>Scaler: Standardscaler</a:t>
            </a:r>
            <a:endParaRPr sz="1200">
              <a:solidFill>
                <a:srgbClr val="1155CC"/>
              </a:solidFill>
              <a:latin typeface="Verdana"/>
              <a:ea typeface="Verdana"/>
              <a:cs typeface="Verdana"/>
              <a:sym typeface="Verdana"/>
            </a:endParaRPr>
          </a:p>
          <a:p>
            <a:pPr indent="0" lvl="0" marL="0" rtl="0" algn="l">
              <a:lnSpc>
                <a:spcPct val="115000"/>
              </a:lnSpc>
              <a:spcBef>
                <a:spcPts val="0"/>
              </a:spcBef>
              <a:spcAft>
                <a:spcPts val="0"/>
              </a:spcAft>
              <a:buNone/>
            </a:pPr>
            <a:r>
              <a:rPr lang="it" sz="1200">
                <a:solidFill>
                  <a:srgbClr val="1155CC"/>
                </a:solidFill>
                <a:latin typeface="Verdana"/>
                <a:ea typeface="Verdana"/>
                <a:cs typeface="Verdana"/>
                <a:sym typeface="Verdana"/>
              </a:rPr>
              <a:t>Models</a:t>
            </a:r>
            <a:endParaRPr sz="1200">
              <a:solidFill>
                <a:srgbClr val="1155CC"/>
              </a:solidFill>
              <a:latin typeface="Verdana"/>
              <a:ea typeface="Verdana"/>
              <a:cs typeface="Verdana"/>
              <a:sym typeface="Verdana"/>
            </a:endParaRPr>
          </a:p>
        </p:txBody>
      </p:sp>
      <p:sp>
        <p:nvSpPr>
          <p:cNvPr id="111" name="Google Shape;111;p20"/>
          <p:cNvSpPr/>
          <p:nvPr/>
        </p:nvSpPr>
        <p:spPr>
          <a:xfrm>
            <a:off x="1093325" y="1877725"/>
            <a:ext cx="2024400" cy="887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rotWithShape="0" algn="bl" dir="5400000" dist="19050">
              <a:srgbClr val="1155CC">
                <a:alpha val="4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t" sz="1200">
                <a:solidFill>
                  <a:srgbClr val="1155CC"/>
                </a:solidFill>
                <a:latin typeface="Verdana"/>
                <a:ea typeface="Verdana"/>
                <a:cs typeface="Verdana"/>
                <a:sym typeface="Verdana"/>
              </a:rPr>
              <a:t>Model: Logistic Regression</a:t>
            </a:r>
            <a:endParaRPr sz="1200">
              <a:solidFill>
                <a:srgbClr val="1155CC"/>
              </a:solidFill>
              <a:latin typeface="Verdana"/>
              <a:ea typeface="Verdana"/>
              <a:cs typeface="Verdana"/>
              <a:sym typeface="Verdana"/>
            </a:endParaRPr>
          </a:p>
          <a:p>
            <a:pPr indent="-304800" lvl="0" marL="457200" rtl="0" algn="l">
              <a:lnSpc>
                <a:spcPct val="115000"/>
              </a:lnSpc>
              <a:spcBef>
                <a:spcPts val="0"/>
              </a:spcBef>
              <a:spcAft>
                <a:spcPts val="0"/>
              </a:spcAft>
              <a:buClr>
                <a:srgbClr val="1155CC"/>
              </a:buClr>
              <a:buSzPts val="1200"/>
              <a:buFont typeface="Verdana"/>
              <a:buChar char="●"/>
            </a:pPr>
            <a:r>
              <a:rPr lang="it" sz="1200">
                <a:solidFill>
                  <a:srgbClr val="1155CC"/>
                </a:solidFill>
                <a:latin typeface="Verdana"/>
                <a:ea typeface="Verdana"/>
                <a:cs typeface="Verdana"/>
                <a:sym typeface="Verdana"/>
              </a:rPr>
              <a:t>C</a:t>
            </a:r>
            <a:endParaRPr sz="1200">
              <a:solidFill>
                <a:srgbClr val="1155CC"/>
              </a:solidFill>
              <a:latin typeface="Verdana"/>
              <a:ea typeface="Verdana"/>
              <a:cs typeface="Verdana"/>
              <a:sym typeface="Verdana"/>
            </a:endParaRPr>
          </a:p>
          <a:p>
            <a:pPr indent="-304800" lvl="0" marL="457200" rtl="0" algn="l">
              <a:lnSpc>
                <a:spcPct val="115000"/>
              </a:lnSpc>
              <a:spcBef>
                <a:spcPts val="0"/>
              </a:spcBef>
              <a:spcAft>
                <a:spcPts val="0"/>
              </a:spcAft>
              <a:buClr>
                <a:srgbClr val="1155CC"/>
              </a:buClr>
              <a:buSzPts val="1200"/>
              <a:buFont typeface="Verdana"/>
              <a:buChar char="●"/>
            </a:pPr>
            <a:r>
              <a:rPr lang="it" sz="1200">
                <a:solidFill>
                  <a:srgbClr val="1155CC"/>
                </a:solidFill>
                <a:latin typeface="Verdana"/>
                <a:ea typeface="Verdana"/>
                <a:cs typeface="Verdana"/>
                <a:sym typeface="Verdana"/>
              </a:rPr>
              <a:t>penalty</a:t>
            </a:r>
            <a:endParaRPr sz="1200">
              <a:solidFill>
                <a:srgbClr val="1155CC"/>
              </a:solidFill>
            </a:endParaRPr>
          </a:p>
        </p:txBody>
      </p:sp>
      <p:sp>
        <p:nvSpPr>
          <p:cNvPr id="112" name="Google Shape;112;p20"/>
          <p:cNvSpPr/>
          <p:nvPr/>
        </p:nvSpPr>
        <p:spPr>
          <a:xfrm>
            <a:off x="3404400" y="1877725"/>
            <a:ext cx="2024400" cy="9780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1155CC">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t" sz="1200">
                <a:solidFill>
                  <a:srgbClr val="1155CC"/>
                </a:solidFill>
                <a:latin typeface="Verdana"/>
                <a:ea typeface="Verdana"/>
                <a:cs typeface="Verdana"/>
                <a:sym typeface="Verdana"/>
              </a:rPr>
              <a:t>Model: Random Forest</a:t>
            </a:r>
            <a:endParaRPr sz="1200">
              <a:solidFill>
                <a:srgbClr val="1155CC"/>
              </a:solidFill>
              <a:latin typeface="Verdana"/>
              <a:ea typeface="Verdana"/>
              <a:cs typeface="Verdana"/>
              <a:sym typeface="Verdana"/>
            </a:endParaRPr>
          </a:p>
          <a:p>
            <a:pPr indent="-304800" lvl="0" marL="457200" rtl="0" algn="l">
              <a:lnSpc>
                <a:spcPct val="115000"/>
              </a:lnSpc>
              <a:spcBef>
                <a:spcPts val="0"/>
              </a:spcBef>
              <a:spcAft>
                <a:spcPts val="0"/>
              </a:spcAft>
              <a:buClr>
                <a:srgbClr val="1155CC"/>
              </a:buClr>
              <a:buSzPts val="1200"/>
              <a:buFont typeface="Verdana"/>
              <a:buChar char="●"/>
            </a:pPr>
            <a:r>
              <a:rPr lang="it" sz="1200">
                <a:solidFill>
                  <a:srgbClr val="1155CC"/>
                </a:solidFill>
                <a:latin typeface="Verdana"/>
                <a:ea typeface="Verdana"/>
                <a:cs typeface="Verdana"/>
                <a:sym typeface="Verdana"/>
              </a:rPr>
              <a:t>n_estimators</a:t>
            </a:r>
            <a:endParaRPr sz="1200">
              <a:solidFill>
                <a:srgbClr val="1155CC"/>
              </a:solidFill>
              <a:latin typeface="Verdana"/>
              <a:ea typeface="Verdana"/>
              <a:cs typeface="Verdana"/>
              <a:sym typeface="Verdana"/>
            </a:endParaRPr>
          </a:p>
          <a:p>
            <a:pPr indent="-304800" lvl="0" marL="457200" rtl="0" algn="l">
              <a:lnSpc>
                <a:spcPct val="115000"/>
              </a:lnSpc>
              <a:spcBef>
                <a:spcPts val="0"/>
              </a:spcBef>
              <a:spcAft>
                <a:spcPts val="0"/>
              </a:spcAft>
              <a:buClr>
                <a:srgbClr val="1155CC"/>
              </a:buClr>
              <a:buSzPts val="1200"/>
              <a:buFont typeface="Verdana"/>
              <a:buChar char="●"/>
            </a:pPr>
            <a:r>
              <a:rPr lang="it" sz="1200">
                <a:solidFill>
                  <a:srgbClr val="1155CC"/>
                </a:solidFill>
                <a:latin typeface="Verdana"/>
                <a:ea typeface="Verdana"/>
                <a:cs typeface="Verdana"/>
                <a:sym typeface="Verdana"/>
              </a:rPr>
              <a:t>max_depth</a:t>
            </a:r>
            <a:endParaRPr sz="1200">
              <a:solidFill>
                <a:srgbClr val="1155CC"/>
              </a:solidFill>
              <a:latin typeface="Verdana"/>
              <a:ea typeface="Verdana"/>
              <a:cs typeface="Verdana"/>
              <a:sym typeface="Verdana"/>
            </a:endParaRPr>
          </a:p>
          <a:p>
            <a:pPr indent="-304800" lvl="0" marL="457200" rtl="0" algn="l">
              <a:lnSpc>
                <a:spcPct val="115000"/>
              </a:lnSpc>
              <a:spcBef>
                <a:spcPts val="0"/>
              </a:spcBef>
              <a:spcAft>
                <a:spcPts val="0"/>
              </a:spcAft>
              <a:buClr>
                <a:srgbClr val="1155CC"/>
              </a:buClr>
              <a:buSzPts val="1200"/>
              <a:buFont typeface="Verdana"/>
              <a:buChar char="●"/>
            </a:pPr>
            <a:r>
              <a:rPr lang="it" sz="1200">
                <a:solidFill>
                  <a:srgbClr val="1155CC"/>
                </a:solidFill>
                <a:latin typeface="Verdana"/>
                <a:ea typeface="Verdana"/>
                <a:cs typeface="Verdana"/>
                <a:sym typeface="Verdana"/>
              </a:rPr>
              <a:t>criterion</a:t>
            </a:r>
            <a:endParaRPr sz="1200">
              <a:solidFill>
                <a:srgbClr val="1155CC"/>
              </a:solidFill>
              <a:latin typeface="Verdana"/>
              <a:ea typeface="Verdana"/>
              <a:cs typeface="Verdana"/>
              <a:sym typeface="Verdana"/>
            </a:endParaRPr>
          </a:p>
        </p:txBody>
      </p:sp>
      <p:sp>
        <p:nvSpPr>
          <p:cNvPr id="113" name="Google Shape;113;p20"/>
          <p:cNvSpPr/>
          <p:nvPr/>
        </p:nvSpPr>
        <p:spPr>
          <a:xfrm>
            <a:off x="5852275" y="1877725"/>
            <a:ext cx="2198400" cy="9780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1155CC">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t" sz="1200">
                <a:solidFill>
                  <a:srgbClr val="1155CC"/>
                </a:solidFill>
                <a:latin typeface="Verdana"/>
                <a:ea typeface="Verdana"/>
                <a:cs typeface="Verdana"/>
                <a:sym typeface="Verdana"/>
              </a:rPr>
              <a:t>Model: XGBoost</a:t>
            </a:r>
            <a:endParaRPr sz="1200">
              <a:solidFill>
                <a:srgbClr val="1155CC"/>
              </a:solidFill>
              <a:latin typeface="Verdana"/>
              <a:ea typeface="Verdana"/>
              <a:cs typeface="Verdana"/>
              <a:sym typeface="Verdana"/>
            </a:endParaRPr>
          </a:p>
          <a:p>
            <a:pPr indent="-304800" lvl="0" marL="457200" rtl="0" algn="l">
              <a:lnSpc>
                <a:spcPct val="115000"/>
              </a:lnSpc>
              <a:spcBef>
                <a:spcPts val="0"/>
              </a:spcBef>
              <a:spcAft>
                <a:spcPts val="0"/>
              </a:spcAft>
              <a:buClr>
                <a:srgbClr val="1155CC"/>
              </a:buClr>
              <a:buSzPts val="1200"/>
              <a:buFont typeface="Verdana"/>
              <a:buChar char="●"/>
            </a:pPr>
            <a:r>
              <a:rPr lang="it" sz="1200">
                <a:solidFill>
                  <a:srgbClr val="1155CC"/>
                </a:solidFill>
                <a:latin typeface="Verdana"/>
                <a:ea typeface="Verdana"/>
                <a:cs typeface="Verdana"/>
                <a:sym typeface="Verdana"/>
              </a:rPr>
              <a:t>n_estimators</a:t>
            </a:r>
            <a:endParaRPr sz="1200">
              <a:solidFill>
                <a:srgbClr val="1155CC"/>
              </a:solidFill>
              <a:latin typeface="Verdana"/>
              <a:ea typeface="Verdana"/>
              <a:cs typeface="Verdana"/>
              <a:sym typeface="Verdana"/>
            </a:endParaRPr>
          </a:p>
          <a:p>
            <a:pPr indent="-304800" lvl="0" marL="457200" rtl="0" algn="l">
              <a:lnSpc>
                <a:spcPct val="115000"/>
              </a:lnSpc>
              <a:spcBef>
                <a:spcPts val="0"/>
              </a:spcBef>
              <a:spcAft>
                <a:spcPts val="0"/>
              </a:spcAft>
              <a:buClr>
                <a:srgbClr val="1155CC"/>
              </a:buClr>
              <a:buSzPts val="1200"/>
              <a:buFont typeface="Verdana"/>
              <a:buChar char="●"/>
            </a:pPr>
            <a:r>
              <a:rPr lang="it" sz="1200">
                <a:solidFill>
                  <a:srgbClr val="1155CC"/>
                </a:solidFill>
                <a:latin typeface="Verdana"/>
                <a:ea typeface="Verdana"/>
                <a:cs typeface="Verdana"/>
                <a:sym typeface="Verdana"/>
              </a:rPr>
              <a:t>max_depth</a:t>
            </a:r>
            <a:endParaRPr sz="1200">
              <a:solidFill>
                <a:srgbClr val="1155CC"/>
              </a:solidFill>
              <a:latin typeface="Verdana"/>
              <a:ea typeface="Verdana"/>
              <a:cs typeface="Verdana"/>
              <a:sym typeface="Verdana"/>
            </a:endParaRPr>
          </a:p>
          <a:p>
            <a:pPr indent="-304800" lvl="0" marL="457200" rtl="0" algn="l">
              <a:lnSpc>
                <a:spcPct val="115000"/>
              </a:lnSpc>
              <a:spcBef>
                <a:spcPts val="0"/>
              </a:spcBef>
              <a:spcAft>
                <a:spcPts val="0"/>
              </a:spcAft>
              <a:buClr>
                <a:srgbClr val="1155CC"/>
              </a:buClr>
              <a:buSzPts val="1200"/>
              <a:buFont typeface="Verdana"/>
              <a:buChar char="●"/>
            </a:pPr>
            <a:r>
              <a:rPr lang="it" sz="1200">
                <a:solidFill>
                  <a:srgbClr val="1155CC"/>
                </a:solidFill>
                <a:latin typeface="Verdana"/>
                <a:ea typeface="Verdana"/>
                <a:cs typeface="Verdana"/>
                <a:sym typeface="Verdana"/>
              </a:rPr>
              <a:t>learning_rate</a:t>
            </a:r>
            <a:endParaRPr sz="1200">
              <a:solidFill>
                <a:srgbClr val="1155CC"/>
              </a:solidFill>
            </a:endParaRPr>
          </a:p>
        </p:txBody>
      </p:sp>
      <p:sp>
        <p:nvSpPr>
          <p:cNvPr id="114" name="Google Shape;114;p20"/>
          <p:cNvSpPr/>
          <p:nvPr/>
        </p:nvSpPr>
        <p:spPr>
          <a:xfrm>
            <a:off x="2966400" y="3616950"/>
            <a:ext cx="3211200" cy="1167300"/>
          </a:xfrm>
          <a:prstGeom prst="roundRect">
            <a:avLst>
              <a:gd fmla="val 16667" name="adj"/>
            </a:avLst>
          </a:prstGeom>
          <a:solidFill>
            <a:schemeClr val="lt1"/>
          </a:solidFill>
          <a:ln cap="flat" cmpd="sng" w="9525">
            <a:solidFill>
              <a:schemeClr val="lt1"/>
            </a:solidFill>
            <a:prstDash val="dot"/>
            <a:round/>
            <a:headEnd len="sm" w="sm" type="none"/>
            <a:tailEnd len="sm" w="sm" type="none"/>
          </a:ln>
          <a:effectLst>
            <a:outerShdw blurRad="57150" rotWithShape="0" algn="bl" dir="5400000" dist="19050">
              <a:srgbClr val="1155CC">
                <a:alpha val="50000"/>
              </a:srgbClr>
            </a:outerShdw>
          </a:effectLst>
        </p:spPr>
        <p:txBody>
          <a:bodyPr anchorCtr="0" anchor="ctr" bIns="91425" lIns="91425" spcFirstLastPara="1" rIns="91425" wrap="square" tIns="91425">
            <a:noAutofit/>
          </a:bodyPr>
          <a:lstStyle/>
          <a:p>
            <a:pPr indent="457200" lvl="0" marL="0" rtl="0" algn="l">
              <a:lnSpc>
                <a:spcPct val="115000"/>
              </a:lnSpc>
              <a:spcBef>
                <a:spcPts val="0"/>
              </a:spcBef>
              <a:spcAft>
                <a:spcPts val="0"/>
              </a:spcAft>
              <a:buNone/>
            </a:pPr>
            <a:r>
              <a:rPr lang="it" sz="1300">
                <a:solidFill>
                  <a:srgbClr val="1155CC"/>
                </a:solidFill>
                <a:latin typeface="Verdana"/>
                <a:ea typeface="Verdana"/>
                <a:cs typeface="Verdana"/>
                <a:sym typeface="Verdana"/>
              </a:rPr>
              <a:t>R</a:t>
            </a:r>
            <a:r>
              <a:rPr lang="it" sz="1300">
                <a:solidFill>
                  <a:srgbClr val="1155CC"/>
                </a:solidFill>
                <a:latin typeface="Verdana"/>
                <a:ea typeface="Verdana"/>
                <a:cs typeface="Verdana"/>
                <a:sym typeface="Verdana"/>
              </a:rPr>
              <a:t>andom Forest Classifier</a:t>
            </a:r>
            <a:endParaRPr sz="1300">
              <a:solidFill>
                <a:srgbClr val="1155CC"/>
              </a:solidFill>
              <a:latin typeface="Verdana"/>
              <a:ea typeface="Verdana"/>
              <a:cs typeface="Verdana"/>
              <a:sym typeface="Verdana"/>
            </a:endParaRPr>
          </a:p>
          <a:p>
            <a:pPr indent="0" lvl="0" marL="0" rtl="0" algn="ctr">
              <a:lnSpc>
                <a:spcPct val="115000"/>
              </a:lnSpc>
              <a:spcBef>
                <a:spcPts val="0"/>
              </a:spcBef>
              <a:spcAft>
                <a:spcPts val="0"/>
              </a:spcAft>
              <a:buNone/>
            </a:pPr>
            <a:r>
              <a:rPr lang="it" sz="1300">
                <a:solidFill>
                  <a:srgbClr val="1155CC"/>
                </a:solidFill>
                <a:latin typeface="Verdana"/>
                <a:ea typeface="Verdana"/>
                <a:cs typeface="Verdana"/>
                <a:sym typeface="Verdana"/>
              </a:rPr>
              <a:t>max_depth=7, n_estimators=300, </a:t>
            </a:r>
            <a:endParaRPr sz="1300">
              <a:solidFill>
                <a:srgbClr val="1155CC"/>
              </a:solidFill>
              <a:latin typeface="Verdana"/>
              <a:ea typeface="Verdana"/>
              <a:cs typeface="Verdana"/>
              <a:sym typeface="Verdana"/>
            </a:endParaRPr>
          </a:p>
          <a:p>
            <a:pPr indent="0" lvl="0" marL="0" rtl="0" algn="ctr">
              <a:lnSpc>
                <a:spcPct val="115000"/>
              </a:lnSpc>
              <a:spcBef>
                <a:spcPts val="0"/>
              </a:spcBef>
              <a:spcAft>
                <a:spcPts val="0"/>
              </a:spcAft>
              <a:buNone/>
            </a:pPr>
            <a:r>
              <a:rPr lang="it" sz="1300">
                <a:solidFill>
                  <a:srgbClr val="1155CC"/>
                </a:solidFill>
                <a:latin typeface="Verdana"/>
                <a:ea typeface="Verdana"/>
                <a:cs typeface="Verdana"/>
                <a:sym typeface="Verdana"/>
              </a:rPr>
              <a:t>criterion: gini</a:t>
            </a:r>
            <a:endParaRPr sz="1300">
              <a:solidFill>
                <a:srgbClr val="1155CC"/>
              </a:solidFill>
              <a:latin typeface="Verdana"/>
              <a:ea typeface="Verdana"/>
              <a:cs typeface="Verdana"/>
              <a:sym typeface="Verdana"/>
            </a:endParaRPr>
          </a:p>
        </p:txBody>
      </p:sp>
      <p:sp>
        <p:nvSpPr>
          <p:cNvPr id="115" name="Google Shape;115;p20"/>
          <p:cNvSpPr txBox="1"/>
          <p:nvPr/>
        </p:nvSpPr>
        <p:spPr>
          <a:xfrm>
            <a:off x="7274000" y="1307513"/>
            <a:ext cx="17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rgbClr val="9900FF"/>
                </a:solidFill>
                <a:latin typeface="Verdana"/>
                <a:ea typeface="Verdana"/>
                <a:cs typeface="Verdana"/>
                <a:sym typeface="Verdana"/>
              </a:rPr>
              <a:t>Grid-search</a:t>
            </a:r>
            <a:r>
              <a:rPr b="1" lang="it">
                <a:solidFill>
                  <a:srgbClr val="9900FF"/>
                </a:solidFill>
                <a:latin typeface="Verdana"/>
                <a:ea typeface="Verdana"/>
                <a:cs typeface="Verdana"/>
                <a:sym typeface="Verdana"/>
              </a:rPr>
              <a:t> CV</a:t>
            </a:r>
            <a:endParaRPr b="1">
              <a:solidFill>
                <a:srgbClr val="9900FF"/>
              </a:solidFill>
              <a:latin typeface="Verdana"/>
              <a:ea typeface="Verdana"/>
              <a:cs typeface="Verdana"/>
              <a:sym typeface="Verdana"/>
            </a:endParaRPr>
          </a:p>
        </p:txBody>
      </p:sp>
      <p:sp>
        <p:nvSpPr>
          <p:cNvPr id="116" name="Google Shape;116;p20"/>
          <p:cNvSpPr/>
          <p:nvPr/>
        </p:nvSpPr>
        <p:spPr>
          <a:xfrm rot="5400000">
            <a:off x="4030625" y="-1132425"/>
            <a:ext cx="835800" cy="5104500"/>
          </a:xfrm>
          <a:prstGeom prst="leftBrace">
            <a:avLst>
              <a:gd fmla="val 32309" name="adj1"/>
              <a:gd fmla="val 49577" name="adj2"/>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txBox="1"/>
          <p:nvPr/>
        </p:nvSpPr>
        <p:spPr>
          <a:xfrm>
            <a:off x="1091325" y="3876600"/>
            <a:ext cx="14973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it">
                <a:solidFill>
                  <a:srgbClr val="9900FF"/>
                </a:solidFill>
                <a:latin typeface="Verdana"/>
                <a:ea typeface="Verdana"/>
                <a:cs typeface="Verdana"/>
                <a:sym typeface="Verdana"/>
              </a:rPr>
              <a:t>Grid-search results:</a:t>
            </a:r>
            <a:endParaRPr b="1" sz="1000">
              <a:solidFill>
                <a:srgbClr val="9900FF"/>
              </a:solidFill>
            </a:endParaRPr>
          </a:p>
        </p:txBody>
      </p:sp>
      <p:sp>
        <p:nvSpPr>
          <p:cNvPr id="118" name="Google Shape;118;p20"/>
          <p:cNvSpPr/>
          <p:nvPr/>
        </p:nvSpPr>
        <p:spPr>
          <a:xfrm rot="-5400000">
            <a:off x="4185800" y="646675"/>
            <a:ext cx="670800" cy="5172600"/>
          </a:xfrm>
          <a:prstGeom prst="leftBrace">
            <a:avLst>
              <a:gd fmla="val 50000" name="adj1"/>
              <a:gd fmla="val 49712" name="adj2"/>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aphicFrame>
        <p:nvGraphicFramePr>
          <p:cNvPr id="123" name="Google Shape;123;p21"/>
          <p:cNvGraphicFramePr/>
          <p:nvPr/>
        </p:nvGraphicFramePr>
        <p:xfrm>
          <a:off x="744213" y="243350"/>
          <a:ext cx="3000000" cy="3000000"/>
        </p:xfrm>
        <a:graphic>
          <a:graphicData uri="http://schemas.openxmlformats.org/drawingml/2006/table">
            <a:tbl>
              <a:tblPr>
                <a:noFill/>
                <a:tableStyleId>{FD08D867-A624-4665-B7BC-796352A09B08}</a:tableStyleId>
              </a:tblPr>
              <a:tblGrid>
                <a:gridCol w="1565025"/>
                <a:gridCol w="1133350"/>
              </a:tblGrid>
              <a:tr h="381000">
                <a:tc gridSpan="2">
                  <a:txBody>
                    <a:bodyPr/>
                    <a:lstStyle/>
                    <a:p>
                      <a:pPr indent="0" lvl="0" marL="0" rtl="0" algn="ctr">
                        <a:spcBef>
                          <a:spcPts val="0"/>
                        </a:spcBef>
                        <a:spcAft>
                          <a:spcPts val="0"/>
                        </a:spcAft>
                        <a:buNone/>
                      </a:pPr>
                      <a:r>
                        <a:rPr b="1" lang="it">
                          <a:solidFill>
                            <a:srgbClr val="1155CC"/>
                          </a:solidFill>
                        </a:rPr>
                        <a:t>GridSearch - CV</a:t>
                      </a:r>
                      <a:endParaRPr b="1">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hMerge="1"/>
              </a:tr>
              <a:tr h="381000">
                <a:tc>
                  <a:txBody>
                    <a:bodyPr/>
                    <a:lstStyle/>
                    <a:p>
                      <a:pPr indent="0" lvl="0" marL="0" rtl="0" algn="l">
                        <a:spcBef>
                          <a:spcPts val="0"/>
                        </a:spcBef>
                        <a:spcAft>
                          <a:spcPts val="0"/>
                        </a:spcAft>
                        <a:buNone/>
                      </a:pPr>
                      <a:r>
                        <a:rPr lang="it">
                          <a:solidFill>
                            <a:srgbClr val="1155CC"/>
                          </a:solidFill>
                        </a:rPr>
                        <a:t>Accuracy</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a:solidFill>
                            <a:srgbClr val="1155CC"/>
                          </a:solidFill>
                        </a:rPr>
                        <a:t>0.63 ± 0.02</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tcPr>
                </a:tc>
              </a:tr>
              <a:tr h="381000">
                <a:tc>
                  <a:txBody>
                    <a:bodyPr/>
                    <a:lstStyle/>
                    <a:p>
                      <a:pPr indent="0" lvl="0" marL="0" rtl="0" algn="l">
                        <a:spcBef>
                          <a:spcPts val="0"/>
                        </a:spcBef>
                        <a:spcAft>
                          <a:spcPts val="0"/>
                        </a:spcAft>
                        <a:buNone/>
                      </a:pPr>
                      <a:r>
                        <a:rPr lang="it">
                          <a:solidFill>
                            <a:srgbClr val="1155CC"/>
                          </a:solidFill>
                        </a:rPr>
                        <a:t>Precision</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a:solidFill>
                            <a:srgbClr val="1155CC"/>
                          </a:solidFill>
                        </a:rPr>
                        <a:t>0.64 </a:t>
                      </a:r>
                      <a:r>
                        <a:rPr lang="it">
                          <a:solidFill>
                            <a:srgbClr val="1155CC"/>
                          </a:solidFill>
                        </a:rPr>
                        <a:t>± 0.12</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tcPr>
                </a:tc>
              </a:tr>
              <a:tr h="381000">
                <a:tc>
                  <a:txBody>
                    <a:bodyPr/>
                    <a:lstStyle/>
                    <a:p>
                      <a:pPr indent="0" lvl="0" marL="0" rtl="0" algn="l">
                        <a:spcBef>
                          <a:spcPts val="0"/>
                        </a:spcBef>
                        <a:spcAft>
                          <a:spcPts val="0"/>
                        </a:spcAft>
                        <a:buNone/>
                      </a:pPr>
                      <a:r>
                        <a:rPr lang="it">
                          <a:solidFill>
                            <a:srgbClr val="1155CC"/>
                          </a:solidFill>
                        </a:rPr>
                        <a:t>Recall</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a:solidFill>
                            <a:srgbClr val="1155CC"/>
                          </a:solidFill>
                        </a:rPr>
                        <a:t>0.14 </a:t>
                      </a:r>
                      <a:r>
                        <a:rPr lang="it">
                          <a:solidFill>
                            <a:srgbClr val="1155CC"/>
                          </a:solidFill>
                        </a:rPr>
                        <a:t>± 0.03</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tcPr>
                </a:tc>
              </a:tr>
              <a:tr h="381000">
                <a:tc>
                  <a:txBody>
                    <a:bodyPr/>
                    <a:lstStyle/>
                    <a:p>
                      <a:pPr indent="0" lvl="0" marL="0" rtl="0" algn="l">
                        <a:spcBef>
                          <a:spcPts val="0"/>
                        </a:spcBef>
                        <a:spcAft>
                          <a:spcPts val="0"/>
                        </a:spcAft>
                        <a:buNone/>
                      </a:pPr>
                      <a:r>
                        <a:rPr lang="it">
                          <a:solidFill>
                            <a:srgbClr val="1155CC"/>
                          </a:solidFill>
                        </a:rPr>
                        <a:t>F1-score</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a:solidFill>
                            <a:srgbClr val="1155CC"/>
                          </a:solidFill>
                        </a:rPr>
                        <a:t>0.23 </a:t>
                      </a:r>
                      <a:r>
                        <a:rPr lang="it">
                          <a:solidFill>
                            <a:srgbClr val="1155CC"/>
                          </a:solidFill>
                        </a:rPr>
                        <a:t>± 0.04</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graphicFrame>
        <p:nvGraphicFramePr>
          <p:cNvPr id="124" name="Google Shape;124;p21"/>
          <p:cNvGraphicFramePr/>
          <p:nvPr/>
        </p:nvGraphicFramePr>
        <p:xfrm>
          <a:off x="6532763" y="243350"/>
          <a:ext cx="3000000" cy="3000000"/>
        </p:xfrm>
        <a:graphic>
          <a:graphicData uri="http://schemas.openxmlformats.org/drawingml/2006/table">
            <a:tbl>
              <a:tblPr>
                <a:noFill/>
                <a:tableStyleId>{FD08D867-A624-4665-B7BC-796352A09B08}</a:tableStyleId>
              </a:tblPr>
              <a:tblGrid>
                <a:gridCol w="1155225"/>
                <a:gridCol w="614600"/>
              </a:tblGrid>
              <a:tr h="221175">
                <a:tc gridSpan="2">
                  <a:txBody>
                    <a:bodyPr/>
                    <a:lstStyle/>
                    <a:p>
                      <a:pPr indent="0" lvl="0" marL="0" rtl="0" algn="ctr">
                        <a:spcBef>
                          <a:spcPts val="0"/>
                        </a:spcBef>
                        <a:spcAft>
                          <a:spcPts val="0"/>
                        </a:spcAft>
                        <a:buNone/>
                      </a:pPr>
                      <a:r>
                        <a:rPr b="1" lang="it">
                          <a:solidFill>
                            <a:srgbClr val="1155CC"/>
                          </a:solidFill>
                        </a:rPr>
                        <a:t>RandomForest</a:t>
                      </a:r>
                      <a:endParaRPr b="1">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hMerge="1"/>
              </a:tr>
              <a:tr h="381000">
                <a:tc>
                  <a:txBody>
                    <a:bodyPr/>
                    <a:lstStyle/>
                    <a:p>
                      <a:pPr indent="0" lvl="0" marL="0" rtl="0" algn="l">
                        <a:spcBef>
                          <a:spcPts val="0"/>
                        </a:spcBef>
                        <a:spcAft>
                          <a:spcPts val="0"/>
                        </a:spcAft>
                        <a:buNone/>
                      </a:pPr>
                      <a:r>
                        <a:rPr lang="it">
                          <a:solidFill>
                            <a:srgbClr val="1155CC"/>
                          </a:solidFill>
                        </a:rPr>
                        <a:t>Accuracy</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a:solidFill>
                            <a:srgbClr val="1155CC"/>
                          </a:solidFill>
                        </a:rPr>
                        <a:t>0.72</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tcPr>
                </a:tc>
              </a:tr>
              <a:tr h="381000">
                <a:tc>
                  <a:txBody>
                    <a:bodyPr/>
                    <a:lstStyle/>
                    <a:p>
                      <a:pPr indent="0" lvl="0" marL="0" rtl="0" algn="l">
                        <a:spcBef>
                          <a:spcPts val="0"/>
                        </a:spcBef>
                        <a:spcAft>
                          <a:spcPts val="0"/>
                        </a:spcAft>
                        <a:buNone/>
                      </a:pPr>
                      <a:r>
                        <a:rPr lang="it">
                          <a:solidFill>
                            <a:srgbClr val="1155CC"/>
                          </a:solidFill>
                        </a:rPr>
                        <a:t>Precision</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a:solidFill>
                            <a:srgbClr val="1155CC"/>
                          </a:solidFill>
                        </a:rPr>
                        <a:t>0.98</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tcPr>
                </a:tc>
              </a:tr>
              <a:tr h="381000">
                <a:tc>
                  <a:txBody>
                    <a:bodyPr/>
                    <a:lstStyle/>
                    <a:p>
                      <a:pPr indent="0" lvl="0" marL="0" rtl="0" algn="l">
                        <a:spcBef>
                          <a:spcPts val="0"/>
                        </a:spcBef>
                        <a:spcAft>
                          <a:spcPts val="0"/>
                        </a:spcAft>
                        <a:buNone/>
                      </a:pPr>
                      <a:r>
                        <a:rPr lang="it">
                          <a:solidFill>
                            <a:srgbClr val="1155CC"/>
                          </a:solidFill>
                        </a:rPr>
                        <a:t>Recall</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a:solidFill>
                            <a:srgbClr val="1155CC"/>
                          </a:solidFill>
                        </a:rPr>
                        <a:t>0.24</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tcPr>
                </a:tc>
              </a:tr>
              <a:tr h="381000">
                <a:tc>
                  <a:txBody>
                    <a:bodyPr/>
                    <a:lstStyle/>
                    <a:p>
                      <a:pPr indent="0" lvl="0" marL="0" rtl="0" algn="l">
                        <a:spcBef>
                          <a:spcPts val="0"/>
                        </a:spcBef>
                        <a:spcAft>
                          <a:spcPts val="0"/>
                        </a:spcAft>
                        <a:buNone/>
                      </a:pPr>
                      <a:r>
                        <a:rPr lang="it">
                          <a:solidFill>
                            <a:srgbClr val="1155CC"/>
                          </a:solidFill>
                        </a:rPr>
                        <a:t>F1-score</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a:solidFill>
                            <a:srgbClr val="1155CC"/>
                          </a:solidFill>
                        </a:rPr>
                        <a:t>0.39</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graphicFrame>
        <p:nvGraphicFramePr>
          <p:cNvPr id="125" name="Google Shape;125;p21"/>
          <p:cNvGraphicFramePr/>
          <p:nvPr/>
        </p:nvGraphicFramePr>
        <p:xfrm>
          <a:off x="1676400" y="2441750"/>
          <a:ext cx="3000000" cy="3000000"/>
        </p:xfrm>
        <a:graphic>
          <a:graphicData uri="http://schemas.openxmlformats.org/drawingml/2006/table">
            <a:tbl>
              <a:tblPr>
                <a:noFill/>
                <a:tableStyleId>{FD08D867-A624-4665-B7BC-796352A09B08}</a:tableStyleId>
              </a:tblPr>
              <a:tblGrid>
                <a:gridCol w="1924250"/>
                <a:gridCol w="1350550"/>
                <a:gridCol w="1574200"/>
                <a:gridCol w="9422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a:solidFill>
                            <a:srgbClr val="1155CC"/>
                          </a:solidFill>
                        </a:rPr>
                        <a:t>Precision</a:t>
                      </a:r>
                      <a:endParaRPr>
                        <a:solidFill>
                          <a:srgbClr val="1155CC"/>
                        </a:solidFill>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a:solidFill>
                            <a:srgbClr val="1155CC"/>
                          </a:solidFill>
                        </a:rPr>
                        <a:t>Recall</a:t>
                      </a:r>
                      <a:endParaRPr>
                        <a:solidFill>
                          <a:srgbClr val="1155CC"/>
                        </a:solidFill>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it">
                          <a:solidFill>
                            <a:srgbClr val="1155CC"/>
                          </a:solidFill>
                        </a:rPr>
                        <a:t>F1-score</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381000">
                <a:tc>
                  <a:txBody>
                    <a:bodyPr/>
                    <a:lstStyle/>
                    <a:p>
                      <a:pPr indent="0" lvl="0" marL="0" rtl="0" algn="l">
                        <a:spcBef>
                          <a:spcPts val="0"/>
                        </a:spcBef>
                        <a:spcAft>
                          <a:spcPts val="0"/>
                        </a:spcAft>
                        <a:buNone/>
                      </a:pPr>
                      <a:r>
                        <a:rPr lang="it">
                          <a:solidFill>
                            <a:srgbClr val="1155CC"/>
                          </a:solidFill>
                        </a:rPr>
                        <a:t>Non potabile</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rPr lang="it">
                          <a:solidFill>
                            <a:srgbClr val="1155CC"/>
                          </a:solidFill>
                        </a:rPr>
                        <a:t>0.69</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it">
                          <a:solidFill>
                            <a:srgbClr val="1155CC"/>
                          </a:solidFill>
                        </a:rPr>
                        <a:t>1</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it">
                          <a:solidFill>
                            <a:srgbClr val="1155CC"/>
                          </a:solidFill>
                        </a:rPr>
                        <a:t>0.82</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tcPr>
                </a:tc>
              </a:tr>
              <a:tr h="381000">
                <a:tc>
                  <a:txBody>
                    <a:bodyPr/>
                    <a:lstStyle/>
                    <a:p>
                      <a:pPr indent="0" lvl="0" marL="0" rtl="0" algn="l">
                        <a:spcBef>
                          <a:spcPts val="0"/>
                        </a:spcBef>
                        <a:spcAft>
                          <a:spcPts val="0"/>
                        </a:spcAft>
                        <a:buNone/>
                      </a:pPr>
                      <a:r>
                        <a:rPr lang="it">
                          <a:solidFill>
                            <a:srgbClr val="1155CC"/>
                          </a:solidFill>
                        </a:rPr>
                        <a:t>Potabile</a:t>
                      </a:r>
                      <a:endParaRPr>
                        <a:solidFill>
                          <a:srgbClr val="1155CC"/>
                        </a:solidFill>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a:solidFill>
                            <a:srgbClr val="1155CC"/>
                          </a:solidFill>
                        </a:rPr>
                        <a:t>0.98</a:t>
                      </a:r>
                      <a:endParaRPr>
                        <a:solidFill>
                          <a:srgbClr val="1155CC"/>
                        </a:solidFill>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a:solidFill>
                            <a:srgbClr val="1155CC"/>
                          </a:solidFill>
                        </a:rPr>
                        <a:t>0.25</a:t>
                      </a:r>
                      <a:endParaRPr>
                        <a:solidFill>
                          <a:srgbClr val="1155CC"/>
                        </a:solidFill>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a:solidFill>
                            <a:srgbClr val="1155CC"/>
                          </a:solidFill>
                        </a:rPr>
                        <a:t>0.39</a:t>
                      </a:r>
                      <a:endParaRPr>
                        <a:solidFill>
                          <a:srgbClr val="1155CC"/>
                        </a:solidFill>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sp>
        <p:nvSpPr>
          <p:cNvPr id="126" name="Google Shape;126;p21"/>
          <p:cNvSpPr txBox="1"/>
          <p:nvPr/>
        </p:nvSpPr>
        <p:spPr>
          <a:xfrm>
            <a:off x="434850" y="3889225"/>
            <a:ext cx="8274300" cy="1039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it" sz="1200">
                <a:solidFill>
                  <a:srgbClr val="1155CC"/>
                </a:solidFill>
                <a:latin typeface="Verdana"/>
                <a:ea typeface="Verdana"/>
                <a:cs typeface="Verdana"/>
                <a:sym typeface="Verdana"/>
              </a:rPr>
              <a:t>Il modello è in grado di identificare correttamente la maggior parte delle osservazioni negative (potabili) ma difficoltà nell’ identificare correttamente le osservazioni positive (non potabili)</a:t>
            </a:r>
            <a:endParaRPr sz="1200">
              <a:solidFill>
                <a:srgbClr val="1155CC"/>
              </a:solidFill>
              <a:latin typeface="Verdana"/>
              <a:ea typeface="Verdana"/>
              <a:cs typeface="Verdana"/>
              <a:sym typeface="Verdana"/>
            </a:endParaRPr>
          </a:p>
          <a:p>
            <a:pPr indent="0" lvl="0" marL="0" rtl="0" algn="ctr">
              <a:lnSpc>
                <a:spcPct val="115000"/>
              </a:lnSpc>
              <a:spcBef>
                <a:spcPts val="0"/>
              </a:spcBef>
              <a:spcAft>
                <a:spcPts val="0"/>
              </a:spcAft>
              <a:buNone/>
            </a:pPr>
            <a:r>
              <a:rPr b="1" lang="it" sz="1300">
                <a:solidFill>
                  <a:srgbClr val="1155CC"/>
                </a:solidFill>
                <a:latin typeface="Verdana"/>
                <a:ea typeface="Verdana"/>
                <a:cs typeface="Verdana"/>
                <a:sym typeface="Verdana"/>
              </a:rPr>
              <a:t>Buoni risultati ma non ancora utilizzabile</a:t>
            </a:r>
            <a:r>
              <a:rPr lang="it" sz="1300">
                <a:solidFill>
                  <a:srgbClr val="1155CC"/>
                </a:solidFill>
                <a:latin typeface="Verdana"/>
                <a:ea typeface="Verdana"/>
                <a:cs typeface="Verdana"/>
                <a:sym typeface="Verdana"/>
              </a:rPr>
              <a:t>, necessari miglioramenti per maggiore affidabilità e precisione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